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258" r:id="rId2"/>
    <p:sldId id="463" r:id="rId3"/>
    <p:sldId id="259" r:id="rId4"/>
    <p:sldId id="468" r:id="rId5"/>
    <p:sldId id="296" r:id="rId6"/>
    <p:sldId id="467" r:id="rId7"/>
    <p:sldId id="439" r:id="rId8"/>
    <p:sldId id="302" r:id="rId9"/>
    <p:sldId id="461" r:id="rId10"/>
    <p:sldId id="462" r:id="rId11"/>
    <p:sldId id="299" r:id="rId12"/>
    <p:sldId id="450" r:id="rId13"/>
    <p:sldId id="262" r:id="rId14"/>
    <p:sldId id="446" r:id="rId15"/>
    <p:sldId id="440" r:id="rId16"/>
    <p:sldId id="300" r:id="rId17"/>
    <p:sldId id="428" r:id="rId18"/>
    <p:sldId id="427" r:id="rId19"/>
    <p:sldId id="442" r:id="rId20"/>
    <p:sldId id="444" r:id="rId21"/>
    <p:sldId id="469" r:id="rId22"/>
    <p:sldId id="443" r:id="rId23"/>
    <p:sldId id="460" r:id="rId24"/>
    <p:sldId id="470" r:id="rId25"/>
    <p:sldId id="441" r:id="rId26"/>
    <p:sldId id="464" r:id="rId27"/>
    <p:sldId id="453" r:id="rId28"/>
    <p:sldId id="266" r:id="rId29"/>
    <p:sldId id="445" r:id="rId30"/>
    <p:sldId id="471" r:id="rId31"/>
    <p:sldId id="367" r:id="rId32"/>
    <p:sldId id="472" r:id="rId33"/>
    <p:sldId id="369" r:id="rId34"/>
    <p:sldId id="465" r:id="rId35"/>
    <p:sldId id="358" r:id="rId36"/>
    <p:sldId id="447" r:id="rId37"/>
    <p:sldId id="357" r:id="rId38"/>
    <p:sldId id="448" r:id="rId39"/>
    <p:sldId id="449" r:id="rId40"/>
    <p:sldId id="466" r:id="rId41"/>
    <p:sldId id="365" r:id="rId42"/>
    <p:sldId id="451" r:id="rId43"/>
    <p:sldId id="307" r:id="rId44"/>
    <p:sldId id="456" r:id="rId45"/>
    <p:sldId id="273" r:id="rId46"/>
    <p:sldId id="398" r:id="rId47"/>
    <p:sldId id="454" r:id="rId48"/>
    <p:sldId id="459" r:id="rId49"/>
    <p:sldId id="457" r:id="rId50"/>
    <p:sldId id="458" r:id="rId51"/>
    <p:sldId id="411" r:id="rId52"/>
    <p:sldId id="433" r:id="rId53"/>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E6856-42BE-48F3-86CF-0D45CA9C8779}" v="43" dt="2020-05-07T22:29:02.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57" autoAdjust="0"/>
  </p:normalViewPr>
  <p:slideViewPr>
    <p:cSldViewPr>
      <p:cViewPr varScale="1">
        <p:scale>
          <a:sx n="100" d="100"/>
          <a:sy n="100" d="100"/>
        </p:scale>
        <p:origin x="94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Moyer" userId="9cd7daaef8964494" providerId="LiveId" clId="{E38E6856-42BE-48F3-86CF-0D45CA9C8779}"/>
    <pc:docChg chg="custSel modSld modMainMaster">
      <pc:chgData name="Heidi Moyer" userId="9cd7daaef8964494" providerId="LiveId" clId="{E38E6856-42BE-48F3-86CF-0D45CA9C8779}" dt="2020-05-07T22:29:51.679" v="147" actId="20577"/>
      <pc:docMkLst>
        <pc:docMk/>
      </pc:docMkLst>
      <pc:sldChg chg="modSp mod">
        <pc:chgData name="Heidi Moyer" userId="9cd7daaef8964494" providerId="LiveId" clId="{E38E6856-42BE-48F3-86CF-0D45CA9C8779}" dt="2020-05-07T22:16:51.515" v="35" actId="404"/>
        <pc:sldMkLst>
          <pc:docMk/>
          <pc:sldMk cId="0" sldId="259"/>
        </pc:sldMkLst>
        <pc:spChg chg="mod">
          <ac:chgData name="Heidi Moyer" userId="9cd7daaef8964494" providerId="LiveId" clId="{E38E6856-42BE-48F3-86CF-0D45CA9C8779}" dt="2020-05-07T22:16:43.971" v="33" actId="2711"/>
          <ac:spMkLst>
            <pc:docMk/>
            <pc:sldMk cId="0" sldId="259"/>
            <ac:spMk id="80" creationId="{00000000-0000-0000-0000-000000000000}"/>
          </ac:spMkLst>
        </pc:spChg>
        <pc:spChg chg="mod">
          <ac:chgData name="Heidi Moyer" userId="9cd7daaef8964494" providerId="LiveId" clId="{E38E6856-42BE-48F3-86CF-0D45CA9C8779}" dt="2020-05-07T22:16:51.515" v="35" actId="404"/>
          <ac:spMkLst>
            <pc:docMk/>
            <pc:sldMk cId="0" sldId="259"/>
            <ac:spMk id="81" creationId="{00000000-0000-0000-0000-000000000000}"/>
          </ac:spMkLst>
        </pc:spChg>
      </pc:sldChg>
      <pc:sldChg chg="modSp mod">
        <pc:chgData name="Heidi Moyer" userId="9cd7daaef8964494" providerId="LiveId" clId="{E38E6856-42BE-48F3-86CF-0D45CA9C8779}" dt="2020-05-07T22:18:19.534" v="61" actId="14100"/>
        <pc:sldMkLst>
          <pc:docMk/>
          <pc:sldMk cId="0" sldId="262"/>
        </pc:sldMkLst>
        <pc:spChg chg="mod">
          <ac:chgData name="Heidi Moyer" userId="9cd7daaef8964494" providerId="LiveId" clId="{E38E6856-42BE-48F3-86CF-0D45CA9C8779}" dt="2020-05-07T22:18:12.586" v="58" actId="2711"/>
          <ac:spMkLst>
            <pc:docMk/>
            <pc:sldMk cId="0" sldId="262"/>
            <ac:spMk id="117" creationId="{00000000-0000-0000-0000-000000000000}"/>
          </ac:spMkLst>
        </pc:spChg>
        <pc:spChg chg="mod">
          <ac:chgData name="Heidi Moyer" userId="9cd7daaef8964494" providerId="LiveId" clId="{E38E6856-42BE-48F3-86CF-0D45CA9C8779}" dt="2020-05-07T22:18:19.534" v="61" actId="14100"/>
          <ac:spMkLst>
            <pc:docMk/>
            <pc:sldMk cId="0" sldId="262"/>
            <ac:spMk id="118" creationId="{00000000-0000-0000-0000-000000000000}"/>
          </ac:spMkLst>
        </pc:spChg>
      </pc:sldChg>
      <pc:sldChg chg="modSp mod">
        <pc:chgData name="Heidi Moyer" userId="9cd7daaef8964494" providerId="LiveId" clId="{E38E6856-42BE-48F3-86CF-0D45CA9C8779}" dt="2020-05-07T22:26:41.647" v="96" actId="2711"/>
        <pc:sldMkLst>
          <pc:docMk/>
          <pc:sldMk cId="0" sldId="266"/>
        </pc:sldMkLst>
        <pc:spChg chg="mod">
          <ac:chgData name="Heidi Moyer" userId="9cd7daaef8964494" providerId="LiveId" clId="{E38E6856-42BE-48F3-86CF-0D45CA9C8779}" dt="2020-05-07T22:26:41.647" v="96" actId="2711"/>
          <ac:spMkLst>
            <pc:docMk/>
            <pc:sldMk cId="0" sldId="266"/>
            <ac:spMk id="8" creationId="{00000000-0000-0000-0000-000000000000}"/>
          </ac:spMkLst>
        </pc:spChg>
        <pc:spChg chg="mod">
          <ac:chgData name="Heidi Moyer" userId="9cd7daaef8964494" providerId="LiveId" clId="{E38E6856-42BE-48F3-86CF-0D45CA9C8779}" dt="2020-05-07T22:26:38.289" v="95" actId="2711"/>
          <ac:spMkLst>
            <pc:docMk/>
            <pc:sldMk cId="0" sldId="266"/>
            <ac:spMk id="167" creationId="{00000000-0000-0000-0000-000000000000}"/>
          </ac:spMkLst>
        </pc:spChg>
      </pc:sldChg>
      <pc:sldChg chg="modSp mod">
        <pc:chgData name="Heidi Moyer" userId="9cd7daaef8964494" providerId="LiveId" clId="{E38E6856-42BE-48F3-86CF-0D45CA9C8779}" dt="2020-05-07T22:28:48.228" v="132" actId="2711"/>
        <pc:sldMkLst>
          <pc:docMk/>
          <pc:sldMk cId="0" sldId="273"/>
        </pc:sldMkLst>
        <pc:spChg chg="mod">
          <ac:chgData name="Heidi Moyer" userId="9cd7daaef8964494" providerId="LiveId" clId="{E38E6856-42BE-48F3-86CF-0D45CA9C8779}" dt="2020-05-07T22:28:48.228" v="132" actId="2711"/>
          <ac:spMkLst>
            <pc:docMk/>
            <pc:sldMk cId="0" sldId="273"/>
            <ac:spMk id="6" creationId="{50B33D49-6522-4466-A22A-351F13274424}"/>
          </ac:spMkLst>
        </pc:spChg>
        <pc:spChg chg="mod">
          <ac:chgData name="Heidi Moyer" userId="9cd7daaef8964494" providerId="LiveId" clId="{E38E6856-42BE-48F3-86CF-0D45CA9C8779}" dt="2020-05-07T22:28:44.893" v="131" actId="2711"/>
          <ac:spMkLst>
            <pc:docMk/>
            <pc:sldMk cId="0" sldId="273"/>
            <ac:spMk id="218" creationId="{00000000-0000-0000-0000-000000000000}"/>
          </ac:spMkLst>
        </pc:spChg>
      </pc:sldChg>
      <pc:sldChg chg="delSp modSp mod setBg">
        <pc:chgData name="Heidi Moyer" userId="9cd7daaef8964494" providerId="LiveId" clId="{E38E6856-42BE-48F3-86CF-0D45CA9C8779}" dt="2020-05-07T22:29:51.679" v="147" actId="20577"/>
        <pc:sldMkLst>
          <pc:docMk/>
          <pc:sldMk cId="2350248288" sldId="293"/>
        </pc:sldMkLst>
        <pc:spChg chg="mod">
          <ac:chgData name="Heidi Moyer" userId="9cd7daaef8964494" providerId="LiveId" clId="{E38E6856-42BE-48F3-86CF-0D45CA9C8779}" dt="2020-05-07T22:29:41.357" v="141" actId="2711"/>
          <ac:spMkLst>
            <pc:docMk/>
            <pc:sldMk cId="2350248288" sldId="293"/>
            <ac:spMk id="2" creationId="{5A809565-0EB5-4156-8B0F-98B7482622CD}"/>
          </ac:spMkLst>
        </pc:spChg>
        <pc:spChg chg="mod">
          <ac:chgData name="Heidi Moyer" userId="9cd7daaef8964494" providerId="LiveId" clId="{E38E6856-42BE-48F3-86CF-0D45CA9C8779}" dt="2020-05-07T22:29:51.679" v="147" actId="20577"/>
          <ac:spMkLst>
            <pc:docMk/>
            <pc:sldMk cId="2350248288" sldId="293"/>
            <ac:spMk id="4" creationId="{D0E1080B-B90A-4E73-B3CA-4F0DCDC72A94}"/>
          </ac:spMkLst>
        </pc:spChg>
        <pc:spChg chg="del">
          <ac:chgData name="Heidi Moyer" userId="9cd7daaef8964494" providerId="LiveId" clId="{E38E6856-42BE-48F3-86CF-0D45CA9C8779}" dt="2020-05-03T18:43:31.619" v="27" actId="478"/>
          <ac:spMkLst>
            <pc:docMk/>
            <pc:sldMk cId="2350248288" sldId="293"/>
            <ac:spMk id="7" creationId="{6E77502E-13DA-4C3E-9F9D-F16468CDB9D4}"/>
          </ac:spMkLst>
        </pc:spChg>
        <pc:spChg chg="del">
          <ac:chgData name="Heidi Moyer" userId="9cd7daaef8964494" providerId="LiveId" clId="{E38E6856-42BE-48F3-86CF-0D45CA9C8779}" dt="2020-05-03T18:43:29.157" v="26" actId="478"/>
          <ac:spMkLst>
            <pc:docMk/>
            <pc:sldMk cId="2350248288" sldId="293"/>
            <ac:spMk id="8" creationId="{62D5244D-AD82-4EF6-BE26-7F2F93203901}"/>
          </ac:spMkLst>
        </pc:spChg>
      </pc:sldChg>
      <pc:sldChg chg="modSp mod">
        <pc:chgData name="Heidi Moyer" userId="9cd7daaef8964494" providerId="LiveId" clId="{E38E6856-42BE-48F3-86CF-0D45CA9C8779}" dt="2020-05-07T22:16:59.840" v="38" actId="2711"/>
        <pc:sldMkLst>
          <pc:docMk/>
          <pc:sldMk cId="2580839964" sldId="296"/>
        </pc:sldMkLst>
        <pc:spChg chg="mod">
          <ac:chgData name="Heidi Moyer" userId="9cd7daaef8964494" providerId="LiveId" clId="{E38E6856-42BE-48F3-86CF-0D45CA9C8779}" dt="2020-05-07T22:16:59.840" v="38" actId="2711"/>
          <ac:spMkLst>
            <pc:docMk/>
            <pc:sldMk cId="2580839964" sldId="296"/>
            <ac:spMk id="2" creationId="{1AEDCB1F-619F-46E4-ABCB-334EE156B9BD}"/>
          </ac:spMkLst>
        </pc:spChg>
        <pc:spChg chg="mod">
          <ac:chgData name="Heidi Moyer" userId="9cd7daaef8964494" providerId="LiveId" clId="{E38E6856-42BE-48F3-86CF-0D45CA9C8779}" dt="2020-05-07T22:16:57.011" v="37" actId="27636"/>
          <ac:spMkLst>
            <pc:docMk/>
            <pc:sldMk cId="2580839964" sldId="296"/>
            <ac:spMk id="3" creationId="{67394D76-9A82-483C-8428-D42256DED0A6}"/>
          </ac:spMkLst>
        </pc:spChg>
      </pc:sldChg>
      <pc:sldChg chg="modSp mod">
        <pc:chgData name="Heidi Moyer" userId="9cd7daaef8964494" providerId="LiveId" clId="{E38E6856-42BE-48F3-86CF-0D45CA9C8779}" dt="2020-05-07T22:17:46.687" v="49" actId="2711"/>
        <pc:sldMkLst>
          <pc:docMk/>
          <pc:sldMk cId="0" sldId="297"/>
        </pc:sldMkLst>
        <pc:spChg chg="mod">
          <ac:chgData name="Heidi Moyer" userId="9cd7daaef8964494" providerId="LiveId" clId="{E38E6856-42BE-48F3-86CF-0D45CA9C8779}" dt="2020-05-07T22:17:42.826" v="48" actId="2711"/>
          <ac:spMkLst>
            <pc:docMk/>
            <pc:sldMk cId="0" sldId="297"/>
            <ac:spMk id="158" creationId="{00000000-0000-0000-0000-000000000000}"/>
          </ac:spMkLst>
        </pc:spChg>
        <pc:spChg chg="mod">
          <ac:chgData name="Heidi Moyer" userId="9cd7daaef8964494" providerId="LiveId" clId="{E38E6856-42BE-48F3-86CF-0D45CA9C8779}" dt="2020-05-07T22:17:46.687" v="49" actId="2711"/>
          <ac:spMkLst>
            <pc:docMk/>
            <pc:sldMk cId="0" sldId="297"/>
            <ac:spMk id="159" creationId="{00000000-0000-0000-0000-000000000000}"/>
          </ac:spMkLst>
        </pc:spChg>
      </pc:sldChg>
      <pc:sldChg chg="modSp mod">
        <pc:chgData name="Heidi Moyer" userId="9cd7daaef8964494" providerId="LiveId" clId="{E38E6856-42BE-48F3-86CF-0D45CA9C8779}" dt="2020-05-07T22:17:55.028" v="52" actId="27636"/>
        <pc:sldMkLst>
          <pc:docMk/>
          <pc:sldMk cId="1397543159" sldId="299"/>
        </pc:sldMkLst>
        <pc:spChg chg="mod">
          <ac:chgData name="Heidi Moyer" userId="9cd7daaef8964494" providerId="LiveId" clId="{E38E6856-42BE-48F3-86CF-0D45CA9C8779}" dt="2020-05-07T22:17:55.028" v="52" actId="27636"/>
          <ac:spMkLst>
            <pc:docMk/>
            <pc:sldMk cId="1397543159" sldId="299"/>
            <ac:spMk id="2" creationId="{FCDF0982-8C25-43DE-8ACE-4F83C0CB1DF8}"/>
          </ac:spMkLst>
        </pc:spChg>
        <pc:spChg chg="mod">
          <ac:chgData name="Heidi Moyer" userId="9cd7daaef8964494" providerId="LiveId" clId="{E38E6856-42BE-48F3-86CF-0D45CA9C8779}" dt="2020-05-07T22:17:52.395" v="50" actId="2711"/>
          <ac:spMkLst>
            <pc:docMk/>
            <pc:sldMk cId="1397543159" sldId="299"/>
            <ac:spMk id="3" creationId="{4791C5CD-E5A4-4CEC-B7BD-4681007F2476}"/>
          </ac:spMkLst>
        </pc:spChg>
      </pc:sldChg>
      <pc:sldChg chg="modSp mod setBg">
        <pc:chgData name="Heidi Moyer" userId="9cd7daaef8964494" providerId="LiveId" clId="{E38E6856-42BE-48F3-86CF-0D45CA9C8779}" dt="2020-05-07T22:19:43.817" v="69" actId="2711"/>
        <pc:sldMkLst>
          <pc:docMk/>
          <pc:sldMk cId="594518635" sldId="300"/>
        </pc:sldMkLst>
        <pc:spChg chg="mod">
          <ac:chgData name="Heidi Moyer" userId="9cd7daaef8964494" providerId="LiveId" clId="{E38E6856-42BE-48F3-86CF-0D45CA9C8779}" dt="2020-05-07T22:19:40.682" v="68" actId="2711"/>
          <ac:spMkLst>
            <pc:docMk/>
            <pc:sldMk cId="594518635" sldId="300"/>
            <ac:spMk id="3" creationId="{2FC3540A-A093-43E0-81BB-F56D52D772FC}"/>
          </ac:spMkLst>
        </pc:spChg>
        <pc:spChg chg="mod">
          <ac:chgData name="Heidi Moyer" userId="9cd7daaef8964494" providerId="LiveId" clId="{E38E6856-42BE-48F3-86CF-0D45CA9C8779}" dt="2020-05-07T22:19:43.817" v="69" actId="2711"/>
          <ac:spMkLst>
            <pc:docMk/>
            <pc:sldMk cId="594518635" sldId="300"/>
            <ac:spMk id="4" creationId="{1E35F43C-68FC-47B0-94CC-CEA50130972D}"/>
          </ac:spMkLst>
        </pc:spChg>
      </pc:sldChg>
      <pc:sldChg chg="modSp mod setBg">
        <pc:chgData name="Heidi Moyer" userId="9cd7daaef8964494" providerId="LiveId" clId="{E38E6856-42BE-48F3-86CF-0D45CA9C8779}" dt="2020-05-07T22:17:24.537" v="47" actId="2711"/>
        <pc:sldMkLst>
          <pc:docMk/>
          <pc:sldMk cId="1823773422" sldId="302"/>
        </pc:sldMkLst>
        <pc:spChg chg="mod">
          <ac:chgData name="Heidi Moyer" userId="9cd7daaef8964494" providerId="LiveId" clId="{E38E6856-42BE-48F3-86CF-0D45CA9C8779}" dt="2020-05-07T22:17:20.918" v="46" actId="2711"/>
          <ac:spMkLst>
            <pc:docMk/>
            <pc:sldMk cId="1823773422" sldId="302"/>
            <ac:spMk id="3" creationId="{2FC3540A-A093-43E0-81BB-F56D52D772FC}"/>
          </ac:spMkLst>
        </pc:spChg>
        <pc:spChg chg="mod">
          <ac:chgData name="Heidi Moyer" userId="9cd7daaef8964494" providerId="LiveId" clId="{E38E6856-42BE-48F3-86CF-0D45CA9C8779}" dt="2020-05-07T22:17:24.537" v="47" actId="2711"/>
          <ac:spMkLst>
            <pc:docMk/>
            <pc:sldMk cId="1823773422" sldId="302"/>
            <ac:spMk id="4" creationId="{1E35F43C-68FC-47B0-94CC-CEA50130972D}"/>
          </ac:spMkLst>
        </pc:spChg>
      </pc:sldChg>
      <pc:sldChg chg="modSp mod">
        <pc:chgData name="Heidi Moyer" userId="9cd7daaef8964494" providerId="LiveId" clId="{E38E6856-42BE-48F3-86CF-0D45CA9C8779}" dt="2020-05-07T22:28:33.038" v="129" actId="27636"/>
        <pc:sldMkLst>
          <pc:docMk/>
          <pc:sldMk cId="0" sldId="307"/>
        </pc:sldMkLst>
        <pc:spChg chg="mod">
          <ac:chgData name="Heidi Moyer" userId="9cd7daaef8964494" providerId="LiveId" clId="{E38E6856-42BE-48F3-86CF-0D45CA9C8779}" dt="2020-05-07T22:28:29.013" v="127" actId="2711"/>
          <ac:spMkLst>
            <pc:docMk/>
            <pc:sldMk cId="0" sldId="307"/>
            <ac:spMk id="2" creationId="{00000000-0000-0000-0000-000000000000}"/>
          </ac:spMkLst>
        </pc:spChg>
        <pc:spChg chg="mod">
          <ac:chgData name="Heidi Moyer" userId="9cd7daaef8964494" providerId="LiveId" clId="{E38E6856-42BE-48F3-86CF-0D45CA9C8779}" dt="2020-05-07T22:28:33.038" v="129" actId="27636"/>
          <ac:spMkLst>
            <pc:docMk/>
            <pc:sldMk cId="0" sldId="307"/>
            <ac:spMk id="3" creationId="{00000000-0000-0000-0000-000000000000}"/>
          </ac:spMkLst>
        </pc:spChg>
      </pc:sldChg>
      <pc:sldChg chg="modSp mod">
        <pc:chgData name="Heidi Moyer" userId="9cd7daaef8964494" providerId="LiveId" clId="{E38E6856-42BE-48F3-86CF-0D45CA9C8779}" dt="2020-05-07T22:27:32.127" v="111" actId="1076"/>
        <pc:sldMkLst>
          <pc:docMk/>
          <pc:sldMk cId="1348275043" sldId="357"/>
        </pc:sldMkLst>
        <pc:spChg chg="mod">
          <ac:chgData name="Heidi Moyer" userId="9cd7daaef8964494" providerId="LiveId" clId="{E38E6856-42BE-48F3-86CF-0D45CA9C8779}" dt="2020-05-07T22:27:32.127" v="111" actId="1076"/>
          <ac:spMkLst>
            <pc:docMk/>
            <pc:sldMk cId="1348275043" sldId="357"/>
            <ac:spMk id="2" creationId="{00000000-0000-0000-0000-000000000000}"/>
          </ac:spMkLst>
        </pc:spChg>
        <pc:spChg chg="mod">
          <ac:chgData name="Heidi Moyer" userId="9cd7daaef8964494" providerId="LiveId" clId="{E38E6856-42BE-48F3-86CF-0D45CA9C8779}" dt="2020-05-07T22:27:26.795" v="108" actId="2711"/>
          <ac:spMkLst>
            <pc:docMk/>
            <pc:sldMk cId="1348275043" sldId="357"/>
            <ac:spMk id="4" creationId="{00000000-0000-0000-0000-000000000000}"/>
          </ac:spMkLst>
        </pc:spChg>
      </pc:sldChg>
      <pc:sldChg chg="modSp mod">
        <pc:chgData name="Heidi Moyer" userId="9cd7daaef8964494" providerId="LiveId" clId="{E38E6856-42BE-48F3-86CF-0D45CA9C8779}" dt="2020-05-07T22:27:13.038" v="105" actId="27636"/>
        <pc:sldMkLst>
          <pc:docMk/>
          <pc:sldMk cId="3476698810" sldId="358"/>
        </pc:sldMkLst>
        <pc:spChg chg="mod">
          <ac:chgData name="Heidi Moyer" userId="9cd7daaef8964494" providerId="LiveId" clId="{E38E6856-42BE-48F3-86CF-0D45CA9C8779}" dt="2020-05-07T22:27:13.038" v="105" actId="27636"/>
          <ac:spMkLst>
            <pc:docMk/>
            <pc:sldMk cId="3476698810" sldId="358"/>
            <ac:spMk id="2" creationId="{00000000-0000-0000-0000-000000000000}"/>
          </ac:spMkLst>
        </pc:spChg>
        <pc:spChg chg="mod">
          <ac:chgData name="Heidi Moyer" userId="9cd7daaef8964494" providerId="LiveId" clId="{E38E6856-42BE-48F3-86CF-0D45CA9C8779}" dt="2020-05-07T22:27:09.493" v="103" actId="2711"/>
          <ac:spMkLst>
            <pc:docMk/>
            <pc:sldMk cId="3476698810" sldId="358"/>
            <ac:spMk id="4" creationId="{00000000-0000-0000-0000-000000000000}"/>
          </ac:spMkLst>
        </pc:spChg>
      </pc:sldChg>
      <pc:sldChg chg="modSp mod">
        <pc:chgData name="Heidi Moyer" userId="9cd7daaef8964494" providerId="LiveId" clId="{E38E6856-42BE-48F3-86CF-0D45CA9C8779}" dt="2020-05-07T22:28:16.107" v="122" actId="2711"/>
        <pc:sldMkLst>
          <pc:docMk/>
          <pc:sldMk cId="2536583974" sldId="365"/>
        </pc:sldMkLst>
        <pc:spChg chg="mod">
          <ac:chgData name="Heidi Moyer" userId="9cd7daaef8964494" providerId="LiveId" clId="{E38E6856-42BE-48F3-86CF-0D45CA9C8779}" dt="2020-05-07T22:28:12.444" v="121" actId="2711"/>
          <ac:spMkLst>
            <pc:docMk/>
            <pc:sldMk cId="2536583974" sldId="365"/>
            <ac:spMk id="2" creationId="{00000000-0000-0000-0000-000000000000}"/>
          </ac:spMkLst>
        </pc:spChg>
        <pc:spChg chg="mod">
          <ac:chgData name="Heidi Moyer" userId="9cd7daaef8964494" providerId="LiveId" clId="{E38E6856-42BE-48F3-86CF-0D45CA9C8779}" dt="2020-05-07T22:28:16.107" v="122" actId="2711"/>
          <ac:spMkLst>
            <pc:docMk/>
            <pc:sldMk cId="2536583974" sldId="365"/>
            <ac:spMk id="44035" creationId="{00000000-0000-0000-0000-000000000000}"/>
          </ac:spMkLst>
        </pc:spChg>
      </pc:sldChg>
      <pc:sldChg chg="modSp mod">
        <pc:chgData name="Heidi Moyer" userId="9cd7daaef8964494" providerId="LiveId" clId="{E38E6856-42BE-48F3-86CF-0D45CA9C8779}" dt="2020-05-07T22:26:57.212" v="100" actId="2711"/>
        <pc:sldMkLst>
          <pc:docMk/>
          <pc:sldMk cId="730599639" sldId="367"/>
        </pc:sldMkLst>
        <pc:spChg chg="mod">
          <ac:chgData name="Heidi Moyer" userId="9cd7daaef8964494" providerId="LiveId" clId="{E38E6856-42BE-48F3-86CF-0D45CA9C8779}" dt="2020-05-07T22:26:53.916" v="99" actId="2711"/>
          <ac:spMkLst>
            <pc:docMk/>
            <pc:sldMk cId="730599639" sldId="367"/>
            <ac:spMk id="2" creationId="{00000000-0000-0000-0000-000000000000}"/>
          </ac:spMkLst>
        </pc:spChg>
        <pc:spChg chg="mod">
          <ac:chgData name="Heidi Moyer" userId="9cd7daaef8964494" providerId="LiveId" clId="{E38E6856-42BE-48F3-86CF-0D45CA9C8779}" dt="2020-05-07T22:26:57.212" v="100" actId="2711"/>
          <ac:spMkLst>
            <pc:docMk/>
            <pc:sldMk cId="730599639" sldId="367"/>
            <ac:spMk id="4" creationId="{00000000-0000-0000-0000-000000000000}"/>
          </ac:spMkLst>
        </pc:spChg>
      </pc:sldChg>
      <pc:sldChg chg="modSp mod">
        <pc:chgData name="Heidi Moyer" userId="9cd7daaef8964494" providerId="LiveId" clId="{E38E6856-42BE-48F3-86CF-0D45CA9C8779}" dt="2020-05-07T22:27:05.563" v="102" actId="2711"/>
        <pc:sldMkLst>
          <pc:docMk/>
          <pc:sldMk cId="2008742403" sldId="369"/>
        </pc:sldMkLst>
        <pc:spChg chg="mod">
          <ac:chgData name="Heidi Moyer" userId="9cd7daaef8964494" providerId="LiveId" clId="{E38E6856-42BE-48F3-86CF-0D45CA9C8779}" dt="2020-05-07T22:27:01.953" v="101" actId="2711"/>
          <ac:spMkLst>
            <pc:docMk/>
            <pc:sldMk cId="2008742403" sldId="369"/>
            <ac:spMk id="2" creationId="{00000000-0000-0000-0000-000000000000}"/>
          </ac:spMkLst>
        </pc:spChg>
        <pc:spChg chg="mod">
          <ac:chgData name="Heidi Moyer" userId="9cd7daaef8964494" providerId="LiveId" clId="{E38E6856-42BE-48F3-86CF-0D45CA9C8779}" dt="2020-05-07T22:27:05.563" v="102" actId="2711"/>
          <ac:spMkLst>
            <pc:docMk/>
            <pc:sldMk cId="2008742403" sldId="369"/>
            <ac:spMk id="4" creationId="{00000000-0000-0000-0000-000000000000}"/>
          </ac:spMkLst>
        </pc:spChg>
      </pc:sldChg>
      <pc:sldChg chg="modSp mod">
        <pc:chgData name="Heidi Moyer" userId="9cd7daaef8964494" providerId="LiveId" clId="{E38E6856-42BE-48F3-86CF-0D45CA9C8779}" dt="2020-05-07T22:28:56.488" v="133" actId="2711"/>
        <pc:sldMkLst>
          <pc:docMk/>
          <pc:sldMk cId="3597747349" sldId="398"/>
        </pc:sldMkLst>
        <pc:spChg chg="mod">
          <ac:chgData name="Heidi Moyer" userId="9cd7daaef8964494" providerId="LiveId" clId="{E38E6856-42BE-48F3-86CF-0D45CA9C8779}" dt="2020-05-07T22:28:56.488" v="133" actId="2711"/>
          <ac:spMkLst>
            <pc:docMk/>
            <pc:sldMk cId="3597747349" sldId="398"/>
            <ac:spMk id="2" creationId="{00000000-0000-0000-0000-000000000000}"/>
          </ac:spMkLst>
        </pc:spChg>
        <pc:spChg chg="mod">
          <ac:chgData name="Heidi Moyer" userId="9cd7daaef8964494" providerId="LiveId" clId="{E38E6856-42BE-48F3-86CF-0D45CA9C8779}" dt="2020-05-03T18:41:55.081" v="1" actId="2085"/>
          <ac:spMkLst>
            <pc:docMk/>
            <pc:sldMk cId="3597747349" sldId="398"/>
            <ac:spMk id="5" creationId="{A963FBF0-FF89-49EF-A611-AEFAE3FE3A79}"/>
          </ac:spMkLst>
        </pc:spChg>
      </pc:sldChg>
      <pc:sldChg chg="delSp modSp mod">
        <pc:chgData name="Heidi Moyer" userId="9cd7daaef8964494" providerId="LiveId" clId="{E38E6856-42BE-48F3-86CF-0D45CA9C8779}" dt="2020-05-07T22:29:23.868" v="138" actId="2711"/>
        <pc:sldMkLst>
          <pc:docMk/>
          <pc:sldMk cId="122304003" sldId="411"/>
        </pc:sldMkLst>
        <pc:spChg chg="mod">
          <ac:chgData name="Heidi Moyer" userId="9cd7daaef8964494" providerId="LiveId" clId="{E38E6856-42BE-48F3-86CF-0D45CA9C8779}" dt="2020-05-07T22:29:20.295" v="137" actId="2711"/>
          <ac:spMkLst>
            <pc:docMk/>
            <pc:sldMk cId="122304003" sldId="411"/>
            <ac:spMk id="2" creationId="{00000000-0000-0000-0000-000000000000}"/>
          </ac:spMkLst>
        </pc:spChg>
        <pc:spChg chg="mod">
          <ac:chgData name="Heidi Moyer" userId="9cd7daaef8964494" providerId="LiveId" clId="{E38E6856-42BE-48F3-86CF-0D45CA9C8779}" dt="2020-05-07T22:29:23.868" v="138" actId="2711"/>
          <ac:spMkLst>
            <pc:docMk/>
            <pc:sldMk cId="122304003" sldId="411"/>
            <ac:spMk id="3" creationId="{00000000-0000-0000-0000-000000000000}"/>
          </ac:spMkLst>
        </pc:spChg>
        <pc:spChg chg="del">
          <ac:chgData name="Heidi Moyer" userId="9cd7daaef8964494" providerId="LiveId" clId="{E38E6856-42BE-48F3-86CF-0D45CA9C8779}" dt="2020-05-03T18:43:22.392" v="24" actId="478"/>
          <ac:spMkLst>
            <pc:docMk/>
            <pc:sldMk cId="122304003" sldId="411"/>
            <ac:spMk id="5" creationId="{0299B65B-53A5-4C71-B413-BBCA87083C7B}"/>
          </ac:spMkLst>
        </pc:spChg>
      </pc:sldChg>
      <pc:sldChg chg="modSp mod">
        <pc:chgData name="Heidi Moyer" userId="9cd7daaef8964494" providerId="LiveId" clId="{E38E6856-42BE-48F3-86CF-0D45CA9C8779}" dt="2020-05-07T22:20:24.291" v="73" actId="27636"/>
        <pc:sldMkLst>
          <pc:docMk/>
          <pc:sldMk cId="157138305" sldId="427"/>
        </pc:sldMkLst>
        <pc:spChg chg="mod">
          <ac:chgData name="Heidi Moyer" userId="9cd7daaef8964494" providerId="LiveId" clId="{E38E6856-42BE-48F3-86CF-0D45CA9C8779}" dt="2020-05-07T22:20:24.291" v="73" actId="27636"/>
          <ac:spMkLst>
            <pc:docMk/>
            <pc:sldMk cId="157138305" sldId="427"/>
            <ac:spMk id="2" creationId="{00000000-0000-0000-0000-000000000000}"/>
          </ac:spMkLst>
        </pc:spChg>
      </pc:sldChg>
      <pc:sldChg chg="modSp mod setBg">
        <pc:chgData name="Heidi Moyer" userId="9cd7daaef8964494" providerId="LiveId" clId="{E38E6856-42BE-48F3-86CF-0D45CA9C8779}" dt="2020-05-07T22:20:16.694" v="71" actId="2711"/>
        <pc:sldMkLst>
          <pc:docMk/>
          <pc:sldMk cId="1486893392" sldId="428"/>
        </pc:sldMkLst>
        <pc:spChg chg="mod">
          <ac:chgData name="Heidi Moyer" userId="9cd7daaef8964494" providerId="LiveId" clId="{E38E6856-42BE-48F3-86CF-0D45CA9C8779}" dt="2020-05-07T22:20:12.285" v="70" actId="2711"/>
          <ac:spMkLst>
            <pc:docMk/>
            <pc:sldMk cId="1486893392" sldId="428"/>
            <ac:spMk id="3" creationId="{2FC3540A-A093-43E0-81BB-F56D52D772FC}"/>
          </ac:spMkLst>
        </pc:spChg>
        <pc:spChg chg="mod">
          <ac:chgData name="Heidi Moyer" userId="9cd7daaef8964494" providerId="LiveId" clId="{E38E6856-42BE-48F3-86CF-0D45CA9C8779}" dt="2020-05-07T22:20:16.694" v="71" actId="2711"/>
          <ac:spMkLst>
            <pc:docMk/>
            <pc:sldMk cId="1486893392" sldId="428"/>
            <ac:spMk id="4" creationId="{1E35F43C-68FC-47B0-94CC-CEA50130972D}"/>
          </ac:spMkLst>
        </pc:spChg>
      </pc:sldChg>
      <pc:sldChg chg="delSp modSp mod">
        <pc:chgData name="Heidi Moyer" userId="9cd7daaef8964494" providerId="LiveId" clId="{E38E6856-42BE-48F3-86CF-0D45CA9C8779}" dt="2020-05-07T22:29:36.500" v="140" actId="2711"/>
        <pc:sldMkLst>
          <pc:docMk/>
          <pc:sldMk cId="1809835720" sldId="433"/>
        </pc:sldMkLst>
        <pc:spChg chg="mod">
          <ac:chgData name="Heidi Moyer" userId="9cd7daaef8964494" providerId="LiveId" clId="{E38E6856-42BE-48F3-86CF-0D45CA9C8779}" dt="2020-05-07T22:29:30.495" v="139" actId="2711"/>
          <ac:spMkLst>
            <pc:docMk/>
            <pc:sldMk cId="1809835720" sldId="433"/>
            <ac:spMk id="2" creationId="{00000000-0000-0000-0000-000000000000}"/>
          </ac:spMkLst>
        </pc:spChg>
        <pc:spChg chg="mod">
          <ac:chgData name="Heidi Moyer" userId="9cd7daaef8964494" providerId="LiveId" clId="{E38E6856-42BE-48F3-86CF-0D45CA9C8779}" dt="2020-05-07T22:29:36.500" v="140" actId="2711"/>
          <ac:spMkLst>
            <pc:docMk/>
            <pc:sldMk cId="1809835720" sldId="433"/>
            <ac:spMk id="3" creationId="{00000000-0000-0000-0000-000000000000}"/>
          </ac:spMkLst>
        </pc:spChg>
        <pc:spChg chg="del">
          <ac:chgData name="Heidi Moyer" userId="9cd7daaef8964494" providerId="LiveId" clId="{E38E6856-42BE-48F3-86CF-0D45CA9C8779}" dt="2020-05-03T18:43:25.672" v="25" actId="478"/>
          <ac:spMkLst>
            <pc:docMk/>
            <pc:sldMk cId="1809835720" sldId="433"/>
            <ac:spMk id="5" creationId="{5FA6FF25-67B3-4F28-A340-1C9CA5998061}"/>
          </ac:spMkLst>
        </pc:spChg>
      </pc:sldChg>
      <pc:sldChg chg="modSp mod">
        <pc:chgData name="Heidi Moyer" userId="9cd7daaef8964494" providerId="LiveId" clId="{E38E6856-42BE-48F3-86CF-0D45CA9C8779}" dt="2020-05-07T22:17:14.836" v="45" actId="20577"/>
        <pc:sldMkLst>
          <pc:docMk/>
          <pc:sldMk cId="745192280" sldId="439"/>
        </pc:sldMkLst>
        <pc:spChg chg="mod">
          <ac:chgData name="Heidi Moyer" userId="9cd7daaef8964494" providerId="LiveId" clId="{E38E6856-42BE-48F3-86CF-0D45CA9C8779}" dt="2020-05-07T22:17:03.963" v="39" actId="2711"/>
          <ac:spMkLst>
            <pc:docMk/>
            <pc:sldMk cId="745192280" sldId="439"/>
            <ac:spMk id="2" creationId="{00000000-0000-0000-0000-000000000000}"/>
          </ac:spMkLst>
        </pc:spChg>
        <pc:spChg chg="mod">
          <ac:chgData name="Heidi Moyer" userId="9cd7daaef8964494" providerId="LiveId" clId="{E38E6856-42BE-48F3-86CF-0D45CA9C8779}" dt="2020-05-07T22:17:14.836" v="45" actId="20577"/>
          <ac:spMkLst>
            <pc:docMk/>
            <pc:sldMk cId="745192280" sldId="439"/>
            <ac:spMk id="3" creationId="{00000000-0000-0000-0000-000000000000}"/>
          </ac:spMkLst>
        </pc:spChg>
      </pc:sldChg>
      <pc:sldChg chg="modSp mod">
        <pc:chgData name="Heidi Moyer" userId="9cd7daaef8964494" providerId="LiveId" clId="{E38E6856-42BE-48F3-86CF-0D45CA9C8779}" dt="2020-05-07T22:19:35.375" v="67" actId="2711"/>
        <pc:sldMkLst>
          <pc:docMk/>
          <pc:sldMk cId="3551082732" sldId="440"/>
        </pc:sldMkLst>
        <pc:spChg chg="mod">
          <ac:chgData name="Heidi Moyer" userId="9cd7daaef8964494" providerId="LiveId" clId="{E38E6856-42BE-48F3-86CF-0D45CA9C8779}" dt="2020-05-07T22:19:31.254" v="66" actId="2711"/>
          <ac:spMkLst>
            <pc:docMk/>
            <pc:sldMk cId="3551082732" sldId="440"/>
            <ac:spMk id="2" creationId="{00000000-0000-0000-0000-000000000000}"/>
          </ac:spMkLst>
        </pc:spChg>
        <pc:spChg chg="mod">
          <ac:chgData name="Heidi Moyer" userId="9cd7daaef8964494" providerId="LiveId" clId="{E38E6856-42BE-48F3-86CF-0D45CA9C8779}" dt="2020-05-07T22:19:35.375" v="67" actId="2711"/>
          <ac:spMkLst>
            <pc:docMk/>
            <pc:sldMk cId="3551082732" sldId="440"/>
            <ac:spMk id="3" creationId="{00000000-0000-0000-0000-000000000000}"/>
          </ac:spMkLst>
        </pc:spChg>
      </pc:sldChg>
      <pc:sldChg chg="modSp mod">
        <pc:chgData name="Heidi Moyer" userId="9cd7daaef8964494" providerId="LiveId" clId="{E38E6856-42BE-48F3-86CF-0D45CA9C8779}" dt="2020-05-07T22:25:40.434" v="93" actId="2711"/>
        <pc:sldMkLst>
          <pc:docMk/>
          <pc:sldMk cId="2583745335" sldId="441"/>
        </pc:sldMkLst>
        <pc:spChg chg="mod">
          <ac:chgData name="Heidi Moyer" userId="9cd7daaef8964494" providerId="LiveId" clId="{E38E6856-42BE-48F3-86CF-0D45CA9C8779}" dt="2020-05-07T22:25:36.723" v="92" actId="2711"/>
          <ac:spMkLst>
            <pc:docMk/>
            <pc:sldMk cId="2583745335" sldId="441"/>
            <ac:spMk id="2" creationId="{00000000-0000-0000-0000-000000000000}"/>
          </ac:spMkLst>
        </pc:spChg>
        <pc:spChg chg="mod">
          <ac:chgData name="Heidi Moyer" userId="9cd7daaef8964494" providerId="LiveId" clId="{E38E6856-42BE-48F3-86CF-0D45CA9C8779}" dt="2020-05-07T22:25:40.434" v="93" actId="2711"/>
          <ac:spMkLst>
            <pc:docMk/>
            <pc:sldMk cId="2583745335" sldId="441"/>
            <ac:spMk id="9" creationId="{36AE935F-2306-483F-B268-9A8E9E7AA741}"/>
          </ac:spMkLst>
        </pc:spChg>
      </pc:sldChg>
      <pc:sldChg chg="modSp mod">
        <pc:chgData name="Heidi Moyer" userId="9cd7daaef8964494" providerId="LiveId" clId="{E38E6856-42BE-48F3-86CF-0D45CA9C8779}" dt="2020-05-07T22:20:47.804" v="82" actId="2711"/>
        <pc:sldMkLst>
          <pc:docMk/>
          <pc:sldMk cId="62029293" sldId="442"/>
        </pc:sldMkLst>
        <pc:spChg chg="mod">
          <ac:chgData name="Heidi Moyer" userId="9cd7daaef8964494" providerId="LiveId" clId="{E38E6856-42BE-48F3-86CF-0D45CA9C8779}" dt="2020-05-07T22:20:27.872" v="74" actId="2711"/>
          <ac:spMkLst>
            <pc:docMk/>
            <pc:sldMk cId="62029293" sldId="442"/>
            <ac:spMk id="6" creationId="{B8F5F2CD-DB38-4589-B8D3-05F202844489}"/>
          </ac:spMkLst>
        </pc:spChg>
        <pc:spChg chg="mod">
          <ac:chgData name="Heidi Moyer" userId="9cd7daaef8964494" providerId="LiveId" clId="{E38E6856-42BE-48F3-86CF-0D45CA9C8779}" dt="2020-05-07T22:20:35.745" v="76" actId="27636"/>
          <ac:spMkLst>
            <pc:docMk/>
            <pc:sldMk cId="62029293" sldId="442"/>
            <ac:spMk id="7" creationId="{EEEBF477-118F-4546-938E-AB379DA8DF91}"/>
          </ac:spMkLst>
        </pc:spChg>
        <pc:spChg chg="mod">
          <ac:chgData name="Heidi Moyer" userId="9cd7daaef8964494" providerId="LiveId" clId="{E38E6856-42BE-48F3-86CF-0D45CA9C8779}" dt="2020-05-07T22:20:39.003" v="79" actId="27636"/>
          <ac:spMkLst>
            <pc:docMk/>
            <pc:sldMk cId="62029293" sldId="442"/>
            <ac:spMk id="8" creationId="{D12D57AB-19D1-4A2F-955A-371C487BE53A}"/>
          </ac:spMkLst>
        </pc:spChg>
        <pc:spChg chg="mod">
          <ac:chgData name="Heidi Moyer" userId="9cd7daaef8964494" providerId="LiveId" clId="{E38E6856-42BE-48F3-86CF-0D45CA9C8779}" dt="2020-05-07T22:20:44.432" v="81" actId="14100"/>
          <ac:spMkLst>
            <pc:docMk/>
            <pc:sldMk cId="62029293" sldId="442"/>
            <ac:spMk id="9" creationId="{7EAD22FF-1911-48A1-9932-A2C516B13038}"/>
          </ac:spMkLst>
        </pc:spChg>
        <pc:spChg chg="mod">
          <ac:chgData name="Heidi Moyer" userId="9cd7daaef8964494" providerId="LiveId" clId="{E38E6856-42BE-48F3-86CF-0D45CA9C8779}" dt="2020-05-07T22:20:47.804" v="82" actId="2711"/>
          <ac:spMkLst>
            <pc:docMk/>
            <pc:sldMk cId="62029293" sldId="442"/>
            <ac:spMk id="10" creationId="{6732CF0F-8A3F-41F1-BE1F-DEF50BB75003}"/>
          </ac:spMkLst>
        </pc:spChg>
      </pc:sldChg>
      <pc:sldChg chg="modSp mod">
        <pc:chgData name="Heidi Moyer" userId="9cd7daaef8964494" providerId="LiveId" clId="{E38E6856-42BE-48F3-86CF-0D45CA9C8779}" dt="2020-05-07T22:25:17.799" v="88" actId="2711"/>
        <pc:sldMkLst>
          <pc:docMk/>
          <pc:sldMk cId="483300972" sldId="443"/>
        </pc:sldMkLst>
        <pc:spChg chg="mod">
          <ac:chgData name="Heidi Moyer" userId="9cd7daaef8964494" providerId="LiveId" clId="{E38E6856-42BE-48F3-86CF-0D45CA9C8779}" dt="2020-05-07T22:25:10.224" v="86" actId="2711"/>
          <ac:spMkLst>
            <pc:docMk/>
            <pc:sldMk cId="483300972" sldId="443"/>
            <ac:spMk id="6" creationId="{B8F5F2CD-DB38-4589-B8D3-05F202844489}"/>
          </ac:spMkLst>
        </pc:spChg>
        <pc:spChg chg="mod">
          <ac:chgData name="Heidi Moyer" userId="9cd7daaef8964494" providerId="LiveId" clId="{E38E6856-42BE-48F3-86CF-0D45CA9C8779}" dt="2020-05-07T22:25:14.423" v="87" actId="2711"/>
          <ac:spMkLst>
            <pc:docMk/>
            <pc:sldMk cId="483300972" sldId="443"/>
            <ac:spMk id="7" creationId="{EEEBF477-118F-4546-938E-AB379DA8DF91}"/>
          </ac:spMkLst>
        </pc:spChg>
        <pc:spChg chg="mod">
          <ac:chgData name="Heidi Moyer" userId="9cd7daaef8964494" providerId="LiveId" clId="{E38E6856-42BE-48F3-86CF-0D45CA9C8779}" dt="2020-05-07T22:25:17.799" v="88" actId="2711"/>
          <ac:spMkLst>
            <pc:docMk/>
            <pc:sldMk cId="483300972" sldId="443"/>
            <ac:spMk id="8" creationId="{D12D57AB-19D1-4A2F-955A-371C487BE53A}"/>
          </ac:spMkLst>
        </pc:spChg>
      </pc:sldChg>
      <pc:sldChg chg="modSp mod">
        <pc:chgData name="Heidi Moyer" userId="9cd7daaef8964494" providerId="LiveId" clId="{E38E6856-42BE-48F3-86CF-0D45CA9C8779}" dt="2020-05-07T22:21:02.458" v="85" actId="27636"/>
        <pc:sldMkLst>
          <pc:docMk/>
          <pc:sldMk cId="1552826667" sldId="444"/>
        </pc:sldMkLst>
        <pc:spChg chg="mod">
          <ac:chgData name="Heidi Moyer" userId="9cd7daaef8964494" providerId="LiveId" clId="{E38E6856-42BE-48F3-86CF-0D45CA9C8779}" dt="2020-05-07T22:20:58.192" v="83" actId="2711"/>
          <ac:spMkLst>
            <pc:docMk/>
            <pc:sldMk cId="1552826667" sldId="444"/>
            <ac:spMk id="6" creationId="{B8F5F2CD-DB38-4589-B8D3-05F202844489}"/>
          </ac:spMkLst>
        </pc:spChg>
        <pc:spChg chg="mod">
          <ac:chgData name="Heidi Moyer" userId="9cd7daaef8964494" providerId="LiveId" clId="{E38E6856-42BE-48F3-86CF-0D45CA9C8779}" dt="2020-05-07T22:21:02.458" v="85" actId="27636"/>
          <ac:spMkLst>
            <pc:docMk/>
            <pc:sldMk cId="1552826667" sldId="444"/>
            <ac:spMk id="7" creationId="{EEEBF477-118F-4546-938E-AB379DA8DF91}"/>
          </ac:spMkLst>
        </pc:spChg>
      </pc:sldChg>
      <pc:sldChg chg="modSp mod">
        <pc:chgData name="Heidi Moyer" userId="9cd7daaef8964494" providerId="LiveId" clId="{E38E6856-42BE-48F3-86CF-0D45CA9C8779}" dt="2020-05-07T22:26:49.638" v="98" actId="2711"/>
        <pc:sldMkLst>
          <pc:docMk/>
          <pc:sldMk cId="2708580397" sldId="445"/>
        </pc:sldMkLst>
        <pc:spChg chg="mod">
          <ac:chgData name="Heidi Moyer" userId="9cd7daaef8964494" providerId="LiveId" clId="{E38E6856-42BE-48F3-86CF-0D45CA9C8779}" dt="2020-05-07T22:26:45.709" v="97" actId="2711"/>
          <ac:spMkLst>
            <pc:docMk/>
            <pc:sldMk cId="2708580397" sldId="445"/>
            <ac:spMk id="8" creationId="{00000000-0000-0000-0000-000000000000}"/>
          </ac:spMkLst>
        </pc:spChg>
        <pc:spChg chg="mod">
          <ac:chgData name="Heidi Moyer" userId="9cd7daaef8964494" providerId="LiveId" clId="{E38E6856-42BE-48F3-86CF-0D45CA9C8779}" dt="2020-05-07T22:26:49.638" v="98" actId="2711"/>
          <ac:spMkLst>
            <pc:docMk/>
            <pc:sldMk cId="2708580397" sldId="445"/>
            <ac:spMk id="13" creationId="{00000000-0000-0000-0000-000000000000}"/>
          </ac:spMkLst>
        </pc:spChg>
      </pc:sldChg>
      <pc:sldChg chg="modSp mod">
        <pc:chgData name="Heidi Moyer" userId="9cd7daaef8964494" providerId="LiveId" clId="{E38E6856-42BE-48F3-86CF-0D45CA9C8779}" dt="2020-05-07T22:18:34.757" v="65" actId="2711"/>
        <pc:sldMkLst>
          <pc:docMk/>
          <pc:sldMk cId="1205196608" sldId="446"/>
        </pc:sldMkLst>
        <pc:spChg chg="mod">
          <ac:chgData name="Heidi Moyer" userId="9cd7daaef8964494" providerId="LiveId" clId="{E38E6856-42BE-48F3-86CF-0D45CA9C8779}" dt="2020-05-07T22:18:34.757" v="65" actId="2711"/>
          <ac:spMkLst>
            <pc:docMk/>
            <pc:sldMk cId="1205196608" sldId="446"/>
            <ac:spMk id="2" creationId="{00000000-0000-0000-0000-000000000000}"/>
          </ac:spMkLst>
        </pc:spChg>
        <pc:spChg chg="mod">
          <ac:chgData name="Heidi Moyer" userId="9cd7daaef8964494" providerId="LiveId" clId="{E38E6856-42BE-48F3-86CF-0D45CA9C8779}" dt="2020-05-07T22:18:30.364" v="64" actId="14100"/>
          <ac:spMkLst>
            <pc:docMk/>
            <pc:sldMk cId="1205196608" sldId="446"/>
            <ac:spMk id="4" creationId="{00000000-0000-0000-0000-000000000000}"/>
          </ac:spMkLst>
        </pc:spChg>
      </pc:sldChg>
      <pc:sldChg chg="modSp mod">
        <pc:chgData name="Heidi Moyer" userId="9cd7daaef8964494" providerId="LiveId" clId="{E38E6856-42BE-48F3-86CF-0D45CA9C8779}" dt="2020-05-07T22:27:22.759" v="107" actId="2711"/>
        <pc:sldMkLst>
          <pc:docMk/>
          <pc:sldMk cId="1648406133" sldId="447"/>
        </pc:sldMkLst>
        <pc:spChg chg="mod">
          <ac:chgData name="Heidi Moyer" userId="9cd7daaef8964494" providerId="LiveId" clId="{E38E6856-42BE-48F3-86CF-0D45CA9C8779}" dt="2020-05-07T22:27:18.839" v="106" actId="2711"/>
          <ac:spMkLst>
            <pc:docMk/>
            <pc:sldMk cId="1648406133" sldId="447"/>
            <ac:spMk id="2" creationId="{00000000-0000-0000-0000-000000000000}"/>
          </ac:spMkLst>
        </pc:spChg>
        <pc:spChg chg="mod">
          <ac:chgData name="Heidi Moyer" userId="9cd7daaef8964494" providerId="LiveId" clId="{E38E6856-42BE-48F3-86CF-0D45CA9C8779}" dt="2020-05-07T22:27:22.759" v="107" actId="2711"/>
          <ac:spMkLst>
            <pc:docMk/>
            <pc:sldMk cId="1648406133" sldId="447"/>
            <ac:spMk id="3" creationId="{00000000-0000-0000-0000-000000000000}"/>
          </ac:spMkLst>
        </pc:spChg>
      </pc:sldChg>
      <pc:sldChg chg="modSp mod">
        <pc:chgData name="Heidi Moyer" userId="9cd7daaef8964494" providerId="LiveId" clId="{E38E6856-42BE-48F3-86CF-0D45CA9C8779}" dt="2020-05-07T22:27:46.641" v="115" actId="2711"/>
        <pc:sldMkLst>
          <pc:docMk/>
          <pc:sldMk cId="1919950320" sldId="448"/>
        </pc:sldMkLst>
        <pc:spChg chg="mod">
          <ac:chgData name="Heidi Moyer" userId="9cd7daaef8964494" providerId="LiveId" clId="{E38E6856-42BE-48F3-86CF-0D45CA9C8779}" dt="2020-05-07T22:27:42.447" v="114" actId="404"/>
          <ac:spMkLst>
            <pc:docMk/>
            <pc:sldMk cId="1919950320" sldId="448"/>
            <ac:spMk id="2" creationId="{00000000-0000-0000-0000-000000000000}"/>
          </ac:spMkLst>
        </pc:spChg>
        <pc:spChg chg="mod">
          <ac:chgData name="Heidi Moyer" userId="9cd7daaef8964494" providerId="LiveId" clId="{E38E6856-42BE-48F3-86CF-0D45CA9C8779}" dt="2020-05-07T22:27:46.641" v="115" actId="2711"/>
          <ac:spMkLst>
            <pc:docMk/>
            <pc:sldMk cId="1919950320" sldId="448"/>
            <ac:spMk id="3" creationId="{00000000-0000-0000-0000-000000000000}"/>
          </ac:spMkLst>
        </pc:spChg>
      </pc:sldChg>
      <pc:sldChg chg="modSp mod">
        <pc:chgData name="Heidi Moyer" userId="9cd7daaef8964494" providerId="LiveId" clId="{E38E6856-42BE-48F3-86CF-0D45CA9C8779}" dt="2020-05-07T22:28:07.496" v="120" actId="1076"/>
        <pc:sldMkLst>
          <pc:docMk/>
          <pc:sldMk cId="1108947479" sldId="449"/>
        </pc:sldMkLst>
        <pc:spChg chg="mod">
          <ac:chgData name="Heidi Moyer" userId="9cd7daaef8964494" providerId="LiveId" clId="{E38E6856-42BE-48F3-86CF-0D45CA9C8779}" dt="2020-05-07T22:27:56.793" v="118" actId="404"/>
          <ac:spMkLst>
            <pc:docMk/>
            <pc:sldMk cId="1108947479" sldId="449"/>
            <ac:spMk id="2" creationId="{00000000-0000-0000-0000-000000000000}"/>
          </ac:spMkLst>
        </pc:spChg>
        <pc:spChg chg="mod">
          <ac:chgData name="Heidi Moyer" userId="9cd7daaef8964494" providerId="LiveId" clId="{E38E6856-42BE-48F3-86CF-0D45CA9C8779}" dt="2020-05-07T22:28:07.496" v="120" actId="1076"/>
          <ac:spMkLst>
            <pc:docMk/>
            <pc:sldMk cId="1108947479" sldId="449"/>
            <ac:spMk id="3" creationId="{00000000-0000-0000-0000-000000000000}"/>
          </ac:spMkLst>
        </pc:spChg>
      </pc:sldChg>
      <pc:sldChg chg="modSp mod">
        <pc:chgData name="Heidi Moyer" userId="9cd7daaef8964494" providerId="LiveId" clId="{E38E6856-42BE-48F3-86CF-0D45CA9C8779}" dt="2020-05-07T22:18:07.200" v="57" actId="27636"/>
        <pc:sldMkLst>
          <pc:docMk/>
          <pc:sldMk cId="3586075747" sldId="450"/>
        </pc:sldMkLst>
        <pc:spChg chg="mod">
          <ac:chgData name="Heidi Moyer" userId="9cd7daaef8964494" providerId="LiveId" clId="{E38E6856-42BE-48F3-86CF-0D45CA9C8779}" dt="2020-05-07T22:18:00.531" v="53" actId="2711"/>
          <ac:spMkLst>
            <pc:docMk/>
            <pc:sldMk cId="3586075747" sldId="450"/>
            <ac:spMk id="3" creationId="{00000000-0000-0000-0000-000000000000}"/>
          </ac:spMkLst>
        </pc:spChg>
        <pc:spChg chg="mod">
          <ac:chgData name="Heidi Moyer" userId="9cd7daaef8964494" providerId="LiveId" clId="{E38E6856-42BE-48F3-86CF-0D45CA9C8779}" dt="2020-05-07T22:18:07.200" v="57" actId="27636"/>
          <ac:spMkLst>
            <pc:docMk/>
            <pc:sldMk cId="3586075747" sldId="450"/>
            <ac:spMk id="4" creationId="{00000000-0000-0000-0000-000000000000}"/>
          </ac:spMkLst>
        </pc:spChg>
      </pc:sldChg>
      <pc:sldChg chg="modSp mod">
        <pc:chgData name="Heidi Moyer" userId="9cd7daaef8964494" providerId="LiveId" clId="{E38E6856-42BE-48F3-86CF-0D45CA9C8779}" dt="2020-05-07T22:28:24.010" v="126" actId="27636"/>
        <pc:sldMkLst>
          <pc:docMk/>
          <pc:sldMk cId="0" sldId="451"/>
        </pc:sldMkLst>
        <pc:spChg chg="mod">
          <ac:chgData name="Heidi Moyer" userId="9cd7daaef8964494" providerId="LiveId" clId="{E38E6856-42BE-48F3-86CF-0D45CA9C8779}" dt="2020-05-07T22:28:24.010" v="126" actId="27636"/>
          <ac:spMkLst>
            <pc:docMk/>
            <pc:sldMk cId="0" sldId="451"/>
            <ac:spMk id="2" creationId="{00000000-0000-0000-0000-000000000000}"/>
          </ac:spMkLst>
        </pc:spChg>
        <pc:spChg chg="mod">
          <ac:chgData name="Heidi Moyer" userId="9cd7daaef8964494" providerId="LiveId" clId="{E38E6856-42BE-48F3-86CF-0D45CA9C8779}" dt="2020-05-07T22:28:20.835" v="124" actId="27636"/>
          <ac:spMkLst>
            <pc:docMk/>
            <pc:sldMk cId="0" sldId="451"/>
            <ac:spMk id="3" creationId="{00000000-0000-0000-0000-000000000000}"/>
          </ac:spMkLst>
        </pc:spChg>
      </pc:sldChg>
      <pc:sldChg chg="modSp mod setBg">
        <pc:chgData name="Heidi Moyer" userId="9cd7daaef8964494" providerId="LiveId" clId="{E38E6856-42BE-48F3-86CF-0D45CA9C8779}" dt="2020-05-07T22:25:46.585" v="94" actId="2711"/>
        <pc:sldMkLst>
          <pc:docMk/>
          <pc:sldMk cId="4011478110" sldId="453"/>
        </pc:sldMkLst>
        <pc:spChg chg="mod">
          <ac:chgData name="Heidi Moyer" userId="9cd7daaef8964494" providerId="LiveId" clId="{E38E6856-42BE-48F3-86CF-0D45CA9C8779}" dt="2020-05-07T22:25:46.585" v="94" actId="2711"/>
          <ac:spMkLst>
            <pc:docMk/>
            <pc:sldMk cId="4011478110" sldId="453"/>
            <ac:spMk id="3" creationId="{2FC3540A-A093-43E0-81BB-F56D52D772FC}"/>
          </ac:spMkLst>
        </pc:spChg>
      </pc:sldChg>
      <pc:sldChg chg="modSp mod">
        <pc:chgData name="Heidi Moyer" userId="9cd7daaef8964494" providerId="LiveId" clId="{E38E6856-42BE-48F3-86CF-0D45CA9C8779}" dt="2020-05-07T22:29:02.957" v="134" actId="2711"/>
        <pc:sldMkLst>
          <pc:docMk/>
          <pc:sldMk cId="3586856382" sldId="454"/>
        </pc:sldMkLst>
        <pc:spChg chg="mod">
          <ac:chgData name="Heidi Moyer" userId="9cd7daaef8964494" providerId="LiveId" clId="{E38E6856-42BE-48F3-86CF-0D45CA9C8779}" dt="2020-05-07T22:29:02.957" v="134" actId="2711"/>
          <ac:spMkLst>
            <pc:docMk/>
            <pc:sldMk cId="3586856382" sldId="454"/>
            <ac:spMk id="3" creationId="{00000000-0000-0000-0000-000000000000}"/>
          </ac:spMkLst>
        </pc:spChg>
        <pc:spChg chg="mod">
          <ac:chgData name="Heidi Moyer" userId="9cd7daaef8964494" providerId="LiveId" clId="{E38E6856-42BE-48F3-86CF-0D45CA9C8779}" dt="2020-05-03T18:42:09.156" v="3" actId="2085"/>
          <ac:spMkLst>
            <pc:docMk/>
            <pc:sldMk cId="3586856382" sldId="454"/>
            <ac:spMk id="5" creationId="{B0A925AC-B193-47C4-8C11-C06D7842175F}"/>
          </ac:spMkLst>
        </pc:spChg>
      </pc:sldChg>
      <pc:sldChg chg="modSp mod setBg">
        <pc:chgData name="Heidi Moyer" userId="9cd7daaef8964494" providerId="LiveId" clId="{E38E6856-42BE-48F3-86CF-0D45CA9C8779}" dt="2020-05-07T22:28:39.914" v="130" actId="2711"/>
        <pc:sldMkLst>
          <pc:docMk/>
          <pc:sldMk cId="1592175743" sldId="456"/>
        </pc:sldMkLst>
        <pc:spChg chg="mod">
          <ac:chgData name="Heidi Moyer" userId="9cd7daaef8964494" providerId="LiveId" clId="{E38E6856-42BE-48F3-86CF-0D45CA9C8779}" dt="2020-05-07T22:28:39.914" v="130" actId="2711"/>
          <ac:spMkLst>
            <pc:docMk/>
            <pc:sldMk cId="1592175743" sldId="456"/>
            <ac:spMk id="3" creationId="{2FC3540A-A093-43E0-81BB-F56D52D772FC}"/>
          </ac:spMkLst>
        </pc:spChg>
      </pc:sldChg>
      <pc:sldChg chg="delSp modSp mod setBg">
        <pc:chgData name="Heidi Moyer" userId="9cd7daaef8964494" providerId="LiveId" clId="{E38E6856-42BE-48F3-86CF-0D45CA9C8779}" dt="2020-05-07T22:29:13.112" v="135" actId="2711"/>
        <pc:sldMkLst>
          <pc:docMk/>
          <pc:sldMk cId="486886170" sldId="457"/>
        </pc:sldMkLst>
        <pc:spChg chg="mod">
          <ac:chgData name="Heidi Moyer" userId="9cd7daaef8964494" providerId="LiveId" clId="{E38E6856-42BE-48F3-86CF-0D45CA9C8779}" dt="2020-05-07T22:29:13.112" v="135" actId="2711"/>
          <ac:spMkLst>
            <pc:docMk/>
            <pc:sldMk cId="486886170" sldId="457"/>
            <ac:spMk id="3" creationId="{2FC3540A-A093-43E0-81BB-F56D52D772FC}"/>
          </ac:spMkLst>
        </pc:spChg>
        <pc:spChg chg="del">
          <ac:chgData name="Heidi Moyer" userId="9cd7daaef8964494" providerId="LiveId" clId="{E38E6856-42BE-48F3-86CF-0D45CA9C8779}" dt="2020-05-03T18:42:37.337" v="13" actId="478"/>
          <ac:spMkLst>
            <pc:docMk/>
            <pc:sldMk cId="486886170" sldId="457"/>
            <ac:spMk id="5" creationId="{69C2CBD1-1F3A-46A8-80C6-87C80FBD3F0F}"/>
          </ac:spMkLst>
        </pc:spChg>
        <pc:spChg chg="del">
          <ac:chgData name="Heidi Moyer" userId="9cd7daaef8964494" providerId="LiveId" clId="{E38E6856-42BE-48F3-86CF-0D45CA9C8779}" dt="2020-05-03T18:42:36.835" v="12" actId="478"/>
          <ac:spMkLst>
            <pc:docMk/>
            <pc:sldMk cId="486886170" sldId="457"/>
            <ac:spMk id="6" creationId="{07C13785-D532-41E9-83F2-70CCFAB2EA12}"/>
          </ac:spMkLst>
        </pc:spChg>
      </pc:sldChg>
      <pc:sldChg chg="delSp modSp mod setBg">
        <pc:chgData name="Heidi Moyer" userId="9cd7daaef8964494" providerId="LiveId" clId="{E38E6856-42BE-48F3-86CF-0D45CA9C8779}" dt="2020-05-07T22:29:16.944" v="136" actId="2711"/>
        <pc:sldMkLst>
          <pc:docMk/>
          <pc:sldMk cId="2432680809" sldId="458"/>
        </pc:sldMkLst>
        <pc:spChg chg="mod">
          <ac:chgData name="Heidi Moyer" userId="9cd7daaef8964494" providerId="LiveId" clId="{E38E6856-42BE-48F3-86CF-0D45CA9C8779}" dt="2020-05-07T22:29:16.944" v="136" actId="2711"/>
          <ac:spMkLst>
            <pc:docMk/>
            <pc:sldMk cId="2432680809" sldId="458"/>
            <ac:spMk id="3" creationId="{2FC3540A-A093-43E0-81BB-F56D52D772FC}"/>
          </ac:spMkLst>
        </pc:spChg>
        <pc:spChg chg="del">
          <ac:chgData name="Heidi Moyer" userId="9cd7daaef8964494" providerId="LiveId" clId="{E38E6856-42BE-48F3-86CF-0D45CA9C8779}" dt="2020-05-03T18:43:06.290" v="19" actId="478"/>
          <ac:spMkLst>
            <pc:docMk/>
            <pc:sldMk cId="2432680809" sldId="458"/>
            <ac:spMk id="5" creationId="{69C2CBD1-1F3A-46A8-80C6-87C80FBD3F0F}"/>
          </ac:spMkLst>
        </pc:spChg>
        <pc:spChg chg="del">
          <ac:chgData name="Heidi Moyer" userId="9cd7daaef8964494" providerId="LiveId" clId="{E38E6856-42BE-48F3-86CF-0D45CA9C8779}" dt="2020-05-03T18:43:07.150" v="20" actId="478"/>
          <ac:spMkLst>
            <pc:docMk/>
            <pc:sldMk cId="2432680809" sldId="458"/>
            <ac:spMk id="6" creationId="{07C13785-D532-41E9-83F2-70CCFAB2EA12}"/>
          </ac:spMkLst>
        </pc:spChg>
      </pc:sldChg>
      <pc:sldChg chg="delSp modSp mod setBg">
        <pc:chgData name="Heidi Moyer" userId="9cd7daaef8964494" providerId="LiveId" clId="{E38E6856-42BE-48F3-86CF-0D45CA9C8779}" dt="2020-05-03T18:43:14.809" v="23"/>
        <pc:sldMkLst>
          <pc:docMk/>
          <pc:sldMk cId="2972371430" sldId="459"/>
        </pc:sldMkLst>
        <pc:spChg chg="del">
          <ac:chgData name="Heidi Moyer" userId="9cd7daaef8964494" providerId="LiveId" clId="{E38E6856-42BE-48F3-86CF-0D45CA9C8779}" dt="2020-05-03T18:42:18.729" v="5" actId="478"/>
          <ac:spMkLst>
            <pc:docMk/>
            <pc:sldMk cId="2972371430" sldId="459"/>
            <ac:spMk id="5" creationId="{69C2CBD1-1F3A-46A8-80C6-87C80FBD3F0F}"/>
          </ac:spMkLst>
        </pc:spChg>
        <pc:spChg chg="del">
          <ac:chgData name="Heidi Moyer" userId="9cd7daaef8964494" providerId="LiveId" clId="{E38E6856-42BE-48F3-86CF-0D45CA9C8779}" dt="2020-05-03T18:42:17.784" v="4" actId="478"/>
          <ac:spMkLst>
            <pc:docMk/>
            <pc:sldMk cId="2972371430" sldId="459"/>
            <ac:spMk id="6" creationId="{07C13785-D532-41E9-83F2-70CCFAB2EA12}"/>
          </ac:spMkLst>
        </pc:spChg>
        <pc:spChg chg="mod">
          <ac:chgData name="Heidi Moyer" userId="9cd7daaef8964494" providerId="LiveId" clId="{E38E6856-42BE-48F3-86CF-0D45CA9C8779}" dt="2020-05-03T18:42:28.254" v="10" actId="207"/>
          <ac:spMkLst>
            <pc:docMk/>
            <pc:sldMk cId="2972371430" sldId="459"/>
            <ac:spMk id="7" creationId="{E600528C-DD16-49A8-8FD0-3042D50CDFCC}"/>
          </ac:spMkLst>
        </pc:spChg>
      </pc:sldChg>
      <pc:sldChg chg="modSp mod">
        <pc:chgData name="Heidi Moyer" userId="9cd7daaef8964494" providerId="LiveId" clId="{E38E6856-42BE-48F3-86CF-0D45CA9C8779}" dt="2020-05-07T22:25:31.095" v="91" actId="2711"/>
        <pc:sldMkLst>
          <pc:docMk/>
          <pc:sldMk cId="436936884" sldId="460"/>
        </pc:sldMkLst>
        <pc:spChg chg="mod">
          <ac:chgData name="Heidi Moyer" userId="9cd7daaef8964494" providerId="LiveId" clId="{E38E6856-42BE-48F3-86CF-0D45CA9C8779}" dt="2020-05-07T22:25:26.695" v="90" actId="2711"/>
          <ac:spMkLst>
            <pc:docMk/>
            <pc:sldMk cId="436936884" sldId="460"/>
            <ac:spMk id="6" creationId="{B8F5F2CD-DB38-4589-B8D3-05F202844489}"/>
          </ac:spMkLst>
        </pc:spChg>
        <pc:spChg chg="mod">
          <ac:chgData name="Heidi Moyer" userId="9cd7daaef8964494" providerId="LiveId" clId="{E38E6856-42BE-48F3-86CF-0D45CA9C8779}" dt="2020-05-07T22:25:24.138" v="89" actId="2711"/>
          <ac:spMkLst>
            <pc:docMk/>
            <pc:sldMk cId="436936884" sldId="460"/>
            <ac:spMk id="9" creationId="{7EAD22FF-1911-48A1-9932-A2C516B13038}"/>
          </ac:spMkLst>
        </pc:spChg>
        <pc:spChg chg="mod">
          <ac:chgData name="Heidi Moyer" userId="9cd7daaef8964494" providerId="LiveId" clId="{E38E6856-42BE-48F3-86CF-0D45CA9C8779}" dt="2020-05-07T22:25:31.095" v="91" actId="2711"/>
          <ac:spMkLst>
            <pc:docMk/>
            <pc:sldMk cId="436936884" sldId="460"/>
            <ac:spMk id="10" creationId="{6732CF0F-8A3F-41F1-BE1F-DEF50BB75003}"/>
          </ac:spMkLst>
        </pc:spChg>
      </pc:sldChg>
      <pc:sldMasterChg chg="setBg modSldLayout">
        <pc:chgData name="Heidi Moyer" userId="9cd7daaef8964494" providerId="LiveId" clId="{E38E6856-42BE-48F3-86CF-0D45CA9C8779}" dt="2020-05-03T18:43:14.809" v="23"/>
        <pc:sldMasterMkLst>
          <pc:docMk/>
          <pc:sldMasterMk cId="0" sldId="2147483684"/>
        </pc:sldMasterMkLst>
        <pc:sldLayoutChg chg="setBg">
          <pc:chgData name="Heidi Moyer" userId="9cd7daaef8964494" providerId="LiveId" clId="{E38E6856-42BE-48F3-86CF-0D45CA9C8779}" dt="2020-05-03T18:43:14.809" v="23"/>
          <pc:sldLayoutMkLst>
            <pc:docMk/>
            <pc:sldMasterMk cId="0" sldId="2147483684"/>
            <pc:sldLayoutMk cId="0" sldId="2147483685"/>
          </pc:sldLayoutMkLst>
        </pc:sldLayoutChg>
        <pc:sldLayoutChg chg="setBg">
          <pc:chgData name="Heidi Moyer" userId="9cd7daaef8964494" providerId="LiveId" clId="{E38E6856-42BE-48F3-86CF-0D45CA9C8779}" dt="2020-05-03T18:43:14.809" v="23"/>
          <pc:sldLayoutMkLst>
            <pc:docMk/>
            <pc:sldMasterMk cId="0" sldId="2147483684"/>
            <pc:sldLayoutMk cId="0" sldId="2147483686"/>
          </pc:sldLayoutMkLst>
        </pc:sldLayoutChg>
        <pc:sldLayoutChg chg="setBg">
          <pc:chgData name="Heidi Moyer" userId="9cd7daaef8964494" providerId="LiveId" clId="{E38E6856-42BE-48F3-86CF-0D45CA9C8779}" dt="2020-05-03T18:43:14.809" v="23"/>
          <pc:sldLayoutMkLst>
            <pc:docMk/>
            <pc:sldMasterMk cId="0" sldId="2147483684"/>
            <pc:sldLayoutMk cId="0" sldId="2147483687"/>
          </pc:sldLayoutMkLst>
        </pc:sldLayoutChg>
        <pc:sldLayoutChg chg="setBg">
          <pc:chgData name="Heidi Moyer" userId="9cd7daaef8964494" providerId="LiveId" clId="{E38E6856-42BE-48F3-86CF-0D45CA9C8779}" dt="2020-05-03T18:43:14.809" v="23"/>
          <pc:sldLayoutMkLst>
            <pc:docMk/>
            <pc:sldMasterMk cId="0" sldId="2147483684"/>
            <pc:sldLayoutMk cId="0" sldId="2147483690"/>
          </pc:sldLayoutMkLst>
        </pc:sldLayoutChg>
        <pc:sldLayoutChg chg="setBg">
          <pc:chgData name="Heidi Moyer" userId="9cd7daaef8964494" providerId="LiveId" clId="{E38E6856-42BE-48F3-86CF-0D45CA9C8779}" dt="2020-05-03T18:43:14.809" v="23"/>
          <pc:sldLayoutMkLst>
            <pc:docMk/>
            <pc:sldMasterMk cId="0" sldId="2147483684"/>
            <pc:sldLayoutMk cId="0" sldId="2147483691"/>
          </pc:sldLayoutMkLst>
        </pc:sldLayoutChg>
        <pc:sldLayoutChg chg="setBg">
          <pc:chgData name="Heidi Moyer" userId="9cd7daaef8964494" providerId="LiveId" clId="{E38E6856-42BE-48F3-86CF-0D45CA9C8779}" dt="2020-05-03T18:43:14.809" v="23"/>
          <pc:sldLayoutMkLst>
            <pc:docMk/>
            <pc:sldMasterMk cId="0" sldId="2147483684"/>
            <pc:sldLayoutMk cId="1983927190" sldId="2147483694"/>
          </pc:sldLayoutMkLst>
        </pc:sldLayoutChg>
        <pc:sldLayoutChg chg="setBg">
          <pc:chgData name="Heidi Moyer" userId="9cd7daaef8964494" providerId="LiveId" clId="{E38E6856-42BE-48F3-86CF-0D45CA9C8779}" dt="2020-05-03T18:43:14.809" v="23"/>
          <pc:sldLayoutMkLst>
            <pc:docMk/>
            <pc:sldMasterMk cId="0" sldId="2147483684"/>
            <pc:sldLayoutMk cId="4098733873" sldId="2147483695"/>
          </pc:sldLayoutMkLst>
        </pc:sldLayoutChg>
        <pc:sldLayoutChg chg="setBg">
          <pc:chgData name="Heidi Moyer" userId="9cd7daaef8964494" providerId="LiveId" clId="{E38E6856-42BE-48F3-86CF-0D45CA9C8779}" dt="2020-05-03T18:43:14.809" v="23"/>
          <pc:sldLayoutMkLst>
            <pc:docMk/>
            <pc:sldMasterMk cId="0" sldId="2147483684"/>
            <pc:sldLayoutMk cId="3480349901" sldId="2147483696"/>
          </pc:sldLayoutMkLst>
        </pc:sldLayoutChg>
        <pc:sldLayoutChg chg="setBg">
          <pc:chgData name="Heidi Moyer" userId="9cd7daaef8964494" providerId="LiveId" clId="{E38E6856-42BE-48F3-86CF-0D45CA9C8779}" dt="2020-05-03T18:43:14.809" v="23"/>
          <pc:sldLayoutMkLst>
            <pc:docMk/>
            <pc:sldMasterMk cId="0" sldId="2147483684"/>
            <pc:sldLayoutMk cId="403295850"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657EDB0-EBD8-47BB-BC88-A4BD6B2C13D6}" type="datetimeFigureOut">
              <a:rPr lang="en-US" smtClean="0"/>
              <a:t>5/18/2020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25E973A-D461-41A0-BDA7-8DB6CEA1BE6F}" type="slidenum">
              <a:rPr lang="en-US" smtClean="0"/>
              <a:t>‹#›</a:t>
            </a:fld>
            <a:endParaRPr lang="en-US"/>
          </a:p>
        </p:txBody>
      </p:sp>
    </p:spTree>
    <p:extLst>
      <p:ext uri="{BB962C8B-B14F-4D97-AF65-F5344CB8AC3E}">
        <p14:creationId xmlns:p14="http://schemas.microsoft.com/office/powerpoint/2010/main" val="44184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endParaRPr dirty="0"/>
          </a:p>
        </p:txBody>
      </p:sp>
      <p:sp>
        <p:nvSpPr>
          <p:cNvPr id="72" name="Google Shape;72;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When asked,</a:t>
            </a:r>
            <a:r>
              <a:rPr lang="en-US" baseline="0" dirty="0"/>
              <a:t> “Are you afraid of falling?”—many people will say, “No, I’m not afraid, I’m just more careful.”  A fear of falling is defined as a lasting concern about falling that may cause a person to stop doing activities s/he remains able to do.</a:t>
            </a:r>
          </a:p>
          <a:p>
            <a:pPr defTabSz="966612">
              <a:defRPr/>
            </a:pPr>
            <a:endParaRPr lang="en-US" sz="1300" dirty="0"/>
          </a:p>
          <a:p>
            <a:pPr defTabSz="966612">
              <a:defRPr/>
            </a:pPr>
            <a:r>
              <a:rPr lang="en-US" sz="1300" dirty="0"/>
              <a:t>For instance if a person doesn’t go to the store or church anymore or stays in most of the winter because of concerns about a slip on ice, then the ice and fear of falling is limiting their activities and social interaction. This fear of falling is in itself a risk factor for falls. </a:t>
            </a:r>
          </a:p>
          <a:p>
            <a:endParaRPr lang="en-US" dirty="0"/>
          </a:p>
          <a:p>
            <a:endParaRPr lang="en-US" dirty="0"/>
          </a:p>
          <a:p>
            <a:r>
              <a:rPr lang="en-US" dirty="0"/>
              <a:t>You may </a:t>
            </a:r>
            <a:r>
              <a:rPr lang="en-US" b="1" dirty="0"/>
              <a:t>poll the audience </a:t>
            </a:r>
            <a:r>
              <a:rPr lang="en-US" dirty="0"/>
              <a:t>again if you think it is appropriate.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12</a:t>
            </a:fld>
            <a:endParaRPr lang="en-US" dirty="0"/>
          </a:p>
        </p:txBody>
      </p:sp>
    </p:spTree>
    <p:extLst>
      <p:ext uri="{BB962C8B-B14F-4D97-AF65-F5344CB8AC3E}">
        <p14:creationId xmlns:p14="http://schemas.microsoft.com/office/powerpoint/2010/main" val="2940146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r>
              <a:rPr lang="en-US" dirty="0"/>
              <a:t>As a result of previous falls, older adults may develop a fear of falling, decreased physical activity, and/or social isolation. Renfro et al 2016,</a:t>
            </a:r>
            <a:endParaRPr dirty="0"/>
          </a:p>
          <a:p>
            <a:pPr>
              <a:buClr>
                <a:schemeClr val="dk1"/>
              </a:buClr>
              <a:buSzPts val="1200"/>
            </a:pPr>
            <a:r>
              <a:rPr lang="en-US" dirty="0"/>
              <a:t>-- State to the audience -  If an older adult restricts or avoids activities to avoid a fall, they are still at increased risk of falling.</a:t>
            </a:r>
            <a:endParaRPr dirty="0"/>
          </a:p>
          <a:p>
            <a:endParaRPr dirty="0"/>
          </a:p>
        </p:txBody>
      </p:sp>
      <p:sp>
        <p:nvSpPr>
          <p:cNvPr id="115" name="Google Shape;115;p8: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fld id="{00000000-1234-1234-1234-123412341234}" type="slidenum">
              <a:rPr lang="en-US"/>
              <a:pPr/>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bg1"/>
                </a:solidFill>
              </a:rPr>
              <a:t>Boyd R, Stevens JA. Falls and fear of falling: burden, beliefs and </a:t>
            </a:r>
            <a:r>
              <a:rPr lang="en-US" sz="1300" dirty="0" err="1">
                <a:solidFill>
                  <a:schemeClr val="bg1"/>
                </a:solidFill>
              </a:rPr>
              <a:t>behaviours</a:t>
            </a:r>
            <a:r>
              <a:rPr lang="en-US" sz="1300" dirty="0">
                <a:solidFill>
                  <a:schemeClr val="bg1"/>
                </a:solidFill>
              </a:rPr>
              <a:t>. </a:t>
            </a:r>
            <a:r>
              <a:rPr lang="en-US" sz="1300" i="1" dirty="0">
                <a:solidFill>
                  <a:schemeClr val="bg1"/>
                </a:solidFill>
              </a:rPr>
              <a:t>Age Ageing</a:t>
            </a:r>
            <a:r>
              <a:rPr lang="en-US" sz="1300" dirty="0">
                <a:solidFill>
                  <a:schemeClr val="bg1"/>
                </a:solidFill>
              </a:rPr>
              <a:t>. 2009;38(4):423-428.</a:t>
            </a:r>
            <a:endParaRPr lang="en-US" altLang="en-US" sz="1300" i="1" dirty="0">
              <a:solidFill>
                <a:schemeClr val="bg1"/>
              </a:solidFill>
            </a:endParaRPr>
          </a:p>
          <a:p>
            <a:pPr defTabSz="966612">
              <a:defRPr/>
            </a:pPr>
            <a:endParaRPr lang="en-US" sz="1300" dirty="0"/>
          </a:p>
          <a:p>
            <a:pPr defTabSz="966612">
              <a:defRPr/>
            </a:pPr>
            <a:r>
              <a:rPr lang="en-US" sz="1300" dirty="0"/>
              <a:t>So why does a fear of falling matter to us? Well it can stop a person from doing some of their favorite activities that are important to their mental and physical health. </a:t>
            </a:r>
          </a:p>
          <a:p>
            <a:pPr defTabSz="966612">
              <a:defRPr/>
            </a:pPr>
            <a:endParaRPr lang="en-US" sz="1300" dirty="0"/>
          </a:p>
          <a:p>
            <a:pPr defTabSz="966612">
              <a:defRPr/>
            </a:pPr>
            <a:r>
              <a:rPr lang="en-US" sz="1300" dirty="0"/>
              <a:t>If you stop doing activities you enjoy, this can lead to feeling depressed or lonely.</a:t>
            </a:r>
          </a:p>
          <a:p>
            <a:pPr defTabSz="966612">
              <a:defRPr/>
            </a:pPr>
            <a:endParaRPr lang="en-US" sz="1300" dirty="0"/>
          </a:p>
          <a:p>
            <a:pPr defTabSz="966612">
              <a:defRPr/>
            </a:pPr>
            <a:r>
              <a:rPr lang="en-US" sz="1300" dirty="0"/>
              <a:t>Fear of falling can lead to inactivity. When we sit, we lose the muscles that we need to use to stand, keep our balance, walk, and move. </a:t>
            </a:r>
          </a:p>
          <a:p>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14</a:t>
            </a:fld>
            <a:endParaRPr lang="en-US" dirty="0"/>
          </a:p>
        </p:txBody>
      </p:sp>
    </p:spTree>
    <p:extLst>
      <p:ext uri="{BB962C8B-B14F-4D97-AF65-F5344CB8AC3E}">
        <p14:creationId xmlns:p14="http://schemas.microsoft.com/office/powerpoint/2010/main" val="191971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r>
              <a:rPr lang="en-US" baseline="0" dirty="0"/>
              <a:t> the audience, have a dialogue with them. </a:t>
            </a:r>
          </a:p>
          <a:p>
            <a:endParaRPr lang="en-US" baseline="0" dirty="0"/>
          </a:p>
          <a:p>
            <a:r>
              <a:rPr lang="en-US" baseline="0" dirty="0"/>
              <a:t>*Write down the number of people who answer yes to the questions.</a:t>
            </a:r>
          </a:p>
          <a:p>
            <a:endParaRPr lang="en-US" baseline="0" dirty="0"/>
          </a:p>
          <a:p>
            <a:r>
              <a:rPr lang="en-US" baseline="0" dirty="0"/>
              <a:t>If you need to facilitate more participation, give an experience of an older adult you know who suffered a fall and the consequences (fracture, hospitalization, loss of independence, nursing home placement … ) etc.</a:t>
            </a:r>
          </a:p>
          <a:p>
            <a:endParaRPr lang="en-US" baseline="0" dirty="0"/>
          </a:p>
          <a:p>
            <a:r>
              <a:rPr lang="en-US" baseline="0" dirty="0"/>
              <a:t>Encourage sharing of stories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15</a:t>
            </a:fld>
            <a:endParaRPr lang="en-US" dirty="0"/>
          </a:p>
        </p:txBody>
      </p:sp>
    </p:spTree>
    <p:extLst>
      <p:ext uri="{BB962C8B-B14F-4D97-AF65-F5344CB8AC3E}">
        <p14:creationId xmlns:p14="http://schemas.microsoft.com/office/powerpoint/2010/main" val="393998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Falling is not a normal part of aging and is the result of abnormal aging. </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16</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355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Most falls are preventable if you know where to start! </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17</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227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good news is – yes, falls are largely preventable with simple measures. Come learn how.</a:t>
            </a:r>
          </a:p>
          <a:p>
            <a:pPr defTabSz="966612">
              <a:defRPr/>
            </a:pPr>
            <a:endParaRPr lang="en-US" dirty="0"/>
          </a:p>
          <a:p>
            <a:pPr defTabSz="966612">
              <a:defRPr/>
            </a:pPr>
            <a:r>
              <a:rPr lang="en-US" sz="1300" b="1" dirty="0">
                <a:solidFill>
                  <a:srgbClr val="FF0000"/>
                </a:solidFill>
              </a:rPr>
              <a:t>Notes for presenters to keep in mind, but don’t necessarily need to state:</a:t>
            </a:r>
          </a:p>
          <a:p>
            <a:pPr defTabSz="966612">
              <a:defRPr/>
            </a:pPr>
            <a:endParaRPr lang="en-US" sz="1300" dirty="0">
              <a:solidFill>
                <a:srgbClr val="FF0000"/>
              </a:solidFill>
            </a:endParaRPr>
          </a:p>
          <a:p>
            <a:pPr defTabSz="966612">
              <a:defRPr/>
            </a:pPr>
            <a:r>
              <a:rPr lang="en-US" sz="1300" dirty="0">
                <a:solidFill>
                  <a:srgbClr val="FF0000"/>
                </a:solidFill>
              </a:rPr>
              <a:t>Falls are experienced by many older adults—a common experience; managing fall risk is a “normal” part of aging.  </a:t>
            </a:r>
            <a:r>
              <a:rPr lang="en-US" sz="1300" b="1" dirty="0">
                <a:solidFill>
                  <a:srgbClr val="FF0000"/>
                </a:solidFill>
              </a:rPr>
              <a:t>However, falls themselves are NOT a normal part of aging. </a:t>
            </a:r>
            <a:endParaRPr lang="en-US" b="1" dirty="0"/>
          </a:p>
          <a:p>
            <a:pPr defTabSz="966612">
              <a:defRPr/>
            </a:pPr>
            <a:endParaRPr lang="en-US" sz="1300" dirty="0">
              <a:solidFill>
                <a:srgbClr val="FF0000"/>
              </a:solidFill>
            </a:endParaRPr>
          </a:p>
          <a:p>
            <a:pPr defTabSz="966612">
              <a:defRPr/>
            </a:pPr>
            <a:endParaRPr lang="en-US" sz="1300" dirty="0">
              <a:solidFill>
                <a:srgbClr val="FF0000"/>
              </a:solidFill>
            </a:endParaRPr>
          </a:p>
          <a:p>
            <a:pPr defTabSz="966612">
              <a:defRPr/>
            </a:pPr>
            <a:endParaRPr lang="en-US" sz="1300" dirty="0">
              <a:solidFill>
                <a:srgbClr val="FF0000"/>
              </a:solidFill>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18</a:t>
            </a:fld>
            <a:endParaRPr lang="en-US" dirty="0"/>
          </a:p>
        </p:txBody>
      </p:sp>
    </p:spTree>
    <p:extLst>
      <p:ext uri="{BB962C8B-B14F-4D97-AF65-F5344CB8AC3E}">
        <p14:creationId xmlns:p14="http://schemas.microsoft.com/office/powerpoint/2010/main" val="73341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bg1"/>
                </a:solidFill>
              </a:rPr>
              <a:t>Renfro M, </a:t>
            </a:r>
            <a:r>
              <a:rPr lang="en-US" sz="1300" dirty="0" err="1">
                <a:solidFill>
                  <a:schemeClr val="bg1"/>
                </a:solidFill>
              </a:rPr>
              <a:t>Maring</a:t>
            </a:r>
            <a:r>
              <a:rPr lang="en-US" sz="1300" dirty="0">
                <a:solidFill>
                  <a:schemeClr val="bg1"/>
                </a:solidFill>
              </a:rPr>
              <a:t> J, Bainbridge D, Blair M. Fall Risk Among Older Adult High-Risk Populations: a Review of Current Screening and Assessment Tools. </a:t>
            </a:r>
            <a:r>
              <a:rPr lang="en-US" sz="1300" i="1" dirty="0">
                <a:solidFill>
                  <a:schemeClr val="bg1"/>
                </a:solidFill>
              </a:rPr>
              <a:t>Current Geriatrics Reports</a:t>
            </a:r>
            <a:r>
              <a:rPr lang="en-US" sz="1300" dirty="0">
                <a:solidFill>
                  <a:schemeClr val="bg1"/>
                </a:solidFill>
              </a:rPr>
              <a:t>. 2016;5(3):160-171.</a:t>
            </a:r>
          </a:p>
          <a:p>
            <a:endParaRPr lang="en-US" dirty="0"/>
          </a:p>
        </p:txBody>
      </p:sp>
      <p:sp>
        <p:nvSpPr>
          <p:cNvPr id="4" name="Slide Number Placeholder 3"/>
          <p:cNvSpPr>
            <a:spLocks noGrp="1"/>
          </p:cNvSpPr>
          <p:nvPr>
            <p:ph type="sldNum" sz="quarter" idx="10"/>
          </p:nvPr>
        </p:nvSpPr>
        <p:spPr/>
        <p:txBody>
          <a:bodyPr/>
          <a:lstStyle/>
          <a:p>
            <a:fld id="{625E973A-D461-41A0-BDA7-8DB6CEA1BE6F}" type="slidenum">
              <a:rPr lang="en-US" smtClean="0"/>
              <a:t>19</a:t>
            </a:fld>
            <a:endParaRPr lang="en-US"/>
          </a:p>
        </p:txBody>
      </p:sp>
    </p:spTree>
    <p:extLst>
      <p:ext uri="{BB962C8B-B14F-4D97-AF65-F5344CB8AC3E}">
        <p14:creationId xmlns:p14="http://schemas.microsoft.com/office/powerpoint/2010/main" val="26994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bg1"/>
                </a:solidFill>
              </a:rPr>
              <a:t>Renfro M, </a:t>
            </a:r>
            <a:r>
              <a:rPr lang="en-US" sz="1300" dirty="0" err="1">
                <a:solidFill>
                  <a:schemeClr val="bg1"/>
                </a:solidFill>
              </a:rPr>
              <a:t>Maring</a:t>
            </a:r>
            <a:r>
              <a:rPr lang="en-US" sz="1300" dirty="0">
                <a:solidFill>
                  <a:schemeClr val="bg1"/>
                </a:solidFill>
              </a:rPr>
              <a:t> J, Bainbridge D, Blair M. Fall Risk Among Older Adult High-Risk Populations: a Review of Current Screening and Assessment Tools. </a:t>
            </a:r>
            <a:r>
              <a:rPr lang="en-US" sz="1300" i="1" dirty="0">
                <a:solidFill>
                  <a:schemeClr val="bg1"/>
                </a:solidFill>
              </a:rPr>
              <a:t>Current Geriatrics Reports</a:t>
            </a:r>
            <a:r>
              <a:rPr lang="en-US" sz="1300" dirty="0">
                <a:solidFill>
                  <a:schemeClr val="bg1"/>
                </a:solidFill>
              </a:rPr>
              <a:t>. 2016;5(3):160-171.</a:t>
            </a:r>
          </a:p>
          <a:p>
            <a:endParaRPr lang="en-US" dirty="0"/>
          </a:p>
        </p:txBody>
      </p:sp>
      <p:sp>
        <p:nvSpPr>
          <p:cNvPr id="4" name="Slide Number Placeholder 3"/>
          <p:cNvSpPr>
            <a:spLocks noGrp="1"/>
          </p:cNvSpPr>
          <p:nvPr>
            <p:ph type="sldNum" sz="quarter" idx="10"/>
          </p:nvPr>
        </p:nvSpPr>
        <p:spPr/>
        <p:txBody>
          <a:bodyPr/>
          <a:lstStyle/>
          <a:p>
            <a:fld id="{625E973A-D461-41A0-BDA7-8DB6CEA1BE6F}" type="slidenum">
              <a:rPr lang="en-US" smtClean="0"/>
              <a:t>20</a:t>
            </a:fld>
            <a:endParaRPr lang="en-US"/>
          </a:p>
        </p:txBody>
      </p:sp>
    </p:spTree>
    <p:extLst>
      <p:ext uri="{BB962C8B-B14F-4D97-AF65-F5344CB8AC3E}">
        <p14:creationId xmlns:p14="http://schemas.microsoft.com/office/powerpoint/2010/main" val="123287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bg1"/>
                </a:solidFill>
              </a:rPr>
              <a:t>Renfro M, </a:t>
            </a:r>
            <a:r>
              <a:rPr lang="en-US" sz="1300" dirty="0" err="1">
                <a:solidFill>
                  <a:schemeClr val="bg1"/>
                </a:solidFill>
              </a:rPr>
              <a:t>Maring</a:t>
            </a:r>
            <a:r>
              <a:rPr lang="en-US" sz="1300" dirty="0">
                <a:solidFill>
                  <a:schemeClr val="bg1"/>
                </a:solidFill>
              </a:rPr>
              <a:t> J, Bainbridge D, Blair M. Fall Risk Among Older Adult High-Risk Populations: a Review of Current Screening and Assessment Tools. </a:t>
            </a:r>
            <a:r>
              <a:rPr lang="en-US" sz="1300" i="1" dirty="0">
                <a:solidFill>
                  <a:schemeClr val="bg1"/>
                </a:solidFill>
              </a:rPr>
              <a:t>Current Geriatrics Reports</a:t>
            </a:r>
            <a:r>
              <a:rPr lang="en-US" sz="1300" dirty="0">
                <a:solidFill>
                  <a:schemeClr val="bg1"/>
                </a:solidFill>
              </a:rPr>
              <a:t>. 2016;5(3):160-171.</a:t>
            </a:r>
          </a:p>
          <a:p>
            <a:endParaRPr lang="en-US" dirty="0"/>
          </a:p>
        </p:txBody>
      </p:sp>
      <p:sp>
        <p:nvSpPr>
          <p:cNvPr id="4" name="Slide Number Placeholder 3"/>
          <p:cNvSpPr>
            <a:spLocks noGrp="1"/>
          </p:cNvSpPr>
          <p:nvPr>
            <p:ph type="sldNum" sz="quarter" idx="10"/>
          </p:nvPr>
        </p:nvSpPr>
        <p:spPr/>
        <p:txBody>
          <a:bodyPr/>
          <a:lstStyle/>
          <a:p>
            <a:fld id="{625E973A-D461-41A0-BDA7-8DB6CEA1BE6F}" type="slidenum">
              <a:rPr lang="en-US" smtClean="0"/>
              <a:t>21</a:t>
            </a:fld>
            <a:endParaRPr lang="en-US"/>
          </a:p>
        </p:txBody>
      </p:sp>
    </p:spTree>
    <p:extLst>
      <p:ext uri="{BB962C8B-B14F-4D97-AF65-F5344CB8AC3E}">
        <p14:creationId xmlns:p14="http://schemas.microsoft.com/office/powerpoint/2010/main" val="123287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endParaRPr/>
          </a:p>
        </p:txBody>
      </p:sp>
      <p:sp>
        <p:nvSpPr>
          <p:cNvPr id="78" name="Google Shape;78;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bg1"/>
                </a:solidFill>
              </a:rPr>
              <a:t>Renfro M, </a:t>
            </a:r>
            <a:r>
              <a:rPr lang="en-US" sz="1300" dirty="0" err="1">
                <a:solidFill>
                  <a:schemeClr val="bg1"/>
                </a:solidFill>
              </a:rPr>
              <a:t>Maring</a:t>
            </a:r>
            <a:r>
              <a:rPr lang="en-US" sz="1300" dirty="0">
                <a:solidFill>
                  <a:schemeClr val="bg1"/>
                </a:solidFill>
              </a:rPr>
              <a:t> J, Bainbridge D, Blair M. Fall Risk Among Older Adult High-Risk Populations: a Review of Current Screening and Assessment Tools. </a:t>
            </a:r>
            <a:r>
              <a:rPr lang="en-US" sz="1300" i="1" dirty="0">
                <a:solidFill>
                  <a:schemeClr val="bg1"/>
                </a:solidFill>
              </a:rPr>
              <a:t>Current Geriatrics Reports</a:t>
            </a:r>
            <a:r>
              <a:rPr lang="en-US" sz="1300" dirty="0">
                <a:solidFill>
                  <a:schemeClr val="bg1"/>
                </a:solidFill>
              </a:rPr>
              <a:t>. 2016;5(3):160-171.</a:t>
            </a:r>
          </a:p>
          <a:p>
            <a:endParaRPr lang="en-US" dirty="0"/>
          </a:p>
        </p:txBody>
      </p:sp>
      <p:sp>
        <p:nvSpPr>
          <p:cNvPr id="4" name="Slide Number Placeholder 3"/>
          <p:cNvSpPr>
            <a:spLocks noGrp="1"/>
          </p:cNvSpPr>
          <p:nvPr>
            <p:ph type="sldNum" idx="10"/>
          </p:nvPr>
        </p:nvSpPr>
        <p:spPr/>
        <p:txBody>
          <a:bodyPr/>
          <a:lstStyle/>
          <a:p>
            <a:fld id="{00000000-1234-1234-1234-123412341234}" type="slidenum">
              <a:rPr lang="en-US">
                <a:solidFill>
                  <a:schemeClr val="dk1"/>
                </a:solidFill>
                <a:latin typeface="Calibri"/>
                <a:ea typeface="Calibri"/>
                <a:cs typeface="Calibri"/>
                <a:sym typeface="Calibri"/>
              </a:rPr>
              <a:pPr/>
              <a:t>22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7368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bg1"/>
                </a:solidFill>
              </a:rPr>
              <a:t>Renfro M, </a:t>
            </a:r>
            <a:r>
              <a:rPr lang="en-US" sz="1300" dirty="0" err="1">
                <a:solidFill>
                  <a:schemeClr val="bg1"/>
                </a:solidFill>
              </a:rPr>
              <a:t>Maring</a:t>
            </a:r>
            <a:r>
              <a:rPr lang="en-US" sz="1300" dirty="0">
                <a:solidFill>
                  <a:schemeClr val="bg1"/>
                </a:solidFill>
              </a:rPr>
              <a:t> J, Bainbridge D, Blair M. Fall Risk Among Older Adult High-Risk Populations: a Review of Current Screening and Assessment Tools. </a:t>
            </a:r>
            <a:r>
              <a:rPr lang="en-US" sz="1300" i="1" dirty="0">
                <a:solidFill>
                  <a:schemeClr val="bg1"/>
                </a:solidFill>
              </a:rPr>
              <a:t>Current Geriatrics Reports</a:t>
            </a:r>
            <a:r>
              <a:rPr lang="en-US" sz="1300" dirty="0">
                <a:solidFill>
                  <a:schemeClr val="bg1"/>
                </a:solidFill>
              </a:rPr>
              <a:t>. 2016;5(3):160-171.</a:t>
            </a:r>
          </a:p>
          <a:p>
            <a:endParaRPr lang="en-US" dirty="0"/>
          </a:p>
        </p:txBody>
      </p:sp>
      <p:sp>
        <p:nvSpPr>
          <p:cNvPr id="4" name="Slide Number Placeholder 3"/>
          <p:cNvSpPr>
            <a:spLocks noGrp="1"/>
          </p:cNvSpPr>
          <p:nvPr>
            <p:ph type="sldNum" idx="10"/>
          </p:nvPr>
        </p:nvSpPr>
        <p:spPr/>
        <p:txBody>
          <a:bodyPr/>
          <a:lstStyle/>
          <a:p>
            <a:fld id="{00000000-1234-1234-1234-123412341234}" type="slidenum">
              <a:rPr lang="en-US">
                <a:solidFill>
                  <a:schemeClr val="dk1"/>
                </a:solidFill>
                <a:latin typeface="Calibri"/>
                <a:ea typeface="Calibri"/>
                <a:cs typeface="Calibri"/>
                <a:sym typeface="Calibri"/>
              </a:rPr>
              <a:pPr/>
              <a:t>23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8980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bg1"/>
                </a:solidFill>
              </a:rPr>
              <a:t>Renfro M, </a:t>
            </a:r>
            <a:r>
              <a:rPr lang="en-US" sz="1300" dirty="0" err="1">
                <a:solidFill>
                  <a:schemeClr val="bg1"/>
                </a:solidFill>
              </a:rPr>
              <a:t>Maring</a:t>
            </a:r>
            <a:r>
              <a:rPr lang="en-US" sz="1300" dirty="0">
                <a:solidFill>
                  <a:schemeClr val="bg1"/>
                </a:solidFill>
              </a:rPr>
              <a:t> J, Bainbridge D, Blair M. Fall Risk Among Older Adult High-Risk Populations: a Review of Current Screening and Assessment Tools. </a:t>
            </a:r>
            <a:r>
              <a:rPr lang="en-US" sz="1300" i="1" dirty="0">
                <a:solidFill>
                  <a:schemeClr val="bg1"/>
                </a:solidFill>
              </a:rPr>
              <a:t>Current Geriatrics Reports</a:t>
            </a:r>
            <a:r>
              <a:rPr lang="en-US" sz="1300" dirty="0">
                <a:solidFill>
                  <a:schemeClr val="bg1"/>
                </a:solidFill>
              </a:rPr>
              <a:t>. 2016;5(3):160-171.</a:t>
            </a:r>
          </a:p>
          <a:p>
            <a:endParaRPr lang="en-US" dirty="0"/>
          </a:p>
        </p:txBody>
      </p:sp>
      <p:sp>
        <p:nvSpPr>
          <p:cNvPr id="4" name="Slide Number Placeholder 3"/>
          <p:cNvSpPr>
            <a:spLocks noGrp="1"/>
          </p:cNvSpPr>
          <p:nvPr>
            <p:ph type="sldNum" idx="10"/>
          </p:nvPr>
        </p:nvSpPr>
        <p:spPr/>
        <p:txBody>
          <a:bodyPr/>
          <a:lstStyle/>
          <a:p>
            <a:fld id="{00000000-1234-1234-1234-123412341234}" type="slidenum">
              <a:rPr lang="en-US">
                <a:solidFill>
                  <a:schemeClr val="dk1"/>
                </a:solidFill>
                <a:latin typeface="Calibri"/>
                <a:ea typeface="Calibri"/>
                <a:cs typeface="Calibri"/>
                <a:sym typeface="Calibri"/>
              </a:rPr>
              <a:pPr/>
              <a:t>24</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8980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solidFill>
                <a:srgbClr val="FF0000"/>
              </a:solidFill>
            </a:endParaRPr>
          </a:p>
          <a:p>
            <a:pPr defTabSz="966612">
              <a:defRPr/>
            </a:pPr>
            <a:r>
              <a:rPr lang="en-US" sz="1300" dirty="0">
                <a:solidFill>
                  <a:srgbClr val="FF0000"/>
                </a:solidFill>
              </a:rPr>
              <a:t>At this time either refer people to the Stay Independent Brochure hand out you have provided or use the link above to go to the website to take the quiz together. </a:t>
            </a:r>
          </a:p>
          <a:p>
            <a:pPr defTabSz="966612">
              <a:defRPr/>
            </a:pPr>
            <a:endParaRPr lang="en-US" sz="1300" dirty="0">
              <a:solidFill>
                <a:srgbClr val="FF0000"/>
              </a:solidFill>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25</a:t>
            </a:fld>
            <a:endParaRPr lang="en-US" dirty="0"/>
          </a:p>
        </p:txBody>
      </p:sp>
    </p:spTree>
    <p:extLst>
      <p:ext uri="{BB962C8B-B14F-4D97-AF65-F5344CB8AC3E}">
        <p14:creationId xmlns:p14="http://schemas.microsoft.com/office/powerpoint/2010/main" val="2401674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Falling is not a normal part of aging and is the result of abnormal aging. </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27</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4043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endParaRPr/>
          </a:p>
        </p:txBody>
      </p:sp>
      <p:sp>
        <p:nvSpPr>
          <p:cNvPr id="165" name="Google Shape;165;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a:t>We all have different types of risk factors – some we can change and some we cannot. It can be hard to improve the risk factors we can change. </a:t>
            </a:r>
          </a:p>
          <a:p>
            <a:endParaRPr lang="en-US" sz="1300" dirty="0"/>
          </a:p>
          <a:p>
            <a:r>
              <a:rPr lang="en-US" sz="1300" b="1" dirty="0"/>
              <a:t>ENGAGE The audience</a:t>
            </a:r>
            <a:r>
              <a:rPr lang="en-US" sz="1300" dirty="0"/>
              <a:t>. Ask them what fall risk factors they think can be changed and have a dialogue about that  – then go through the slide</a:t>
            </a:r>
          </a:p>
          <a:p>
            <a:endParaRPr lang="en-US" sz="1300" dirty="0"/>
          </a:p>
          <a:p>
            <a:r>
              <a:rPr lang="en-US" dirty="0"/>
              <a:t>Falls are the main reason why older adults loose their independence. The CDC (Centers for Disease</a:t>
            </a:r>
            <a:r>
              <a:rPr lang="en-US" baseline="0" dirty="0"/>
              <a:t> Control and Prevention) has a great brochure called </a:t>
            </a:r>
            <a:r>
              <a:rPr lang="en-US" i="1" baseline="0" dirty="0"/>
              <a:t>Stay Independent</a:t>
            </a:r>
            <a:r>
              <a:rPr lang="en-US" baseline="0" dirty="0"/>
              <a:t>. It focuses on 4 main things that you can do to prevent falls. </a:t>
            </a:r>
          </a:p>
          <a:p>
            <a:pPr lvl="1"/>
            <a:endParaRPr lang="en-US" sz="1300" dirty="0"/>
          </a:p>
          <a:p>
            <a:pPr lvl="1"/>
            <a:r>
              <a:rPr lang="en-US" sz="1300" dirty="0"/>
              <a:t>Exercise and increase your daily activity level to improve you balance and strength</a:t>
            </a:r>
          </a:p>
          <a:p>
            <a:pPr marL="483306" lvl="1" defTabSz="966612">
              <a:defRPr/>
            </a:pPr>
            <a:r>
              <a:rPr lang="en-US" sz="1300" dirty="0"/>
              <a:t>Make your home safer</a:t>
            </a:r>
          </a:p>
          <a:p>
            <a:pPr marL="483306" lvl="1" defTabSz="966612">
              <a:defRPr/>
            </a:pPr>
            <a:r>
              <a:rPr lang="en-US" sz="1300" dirty="0"/>
              <a:t>Have your vision, feet, and footwear checked</a:t>
            </a:r>
          </a:p>
          <a:p>
            <a:pPr lvl="1"/>
            <a:r>
              <a:rPr lang="en-US" sz="1300" dirty="0"/>
              <a:t>Have your doctor or pharmacist review your medicines</a:t>
            </a:r>
          </a:p>
          <a:p>
            <a:endParaRPr lang="en-US" baseline="0" dirty="0"/>
          </a:p>
          <a:p>
            <a:endParaRPr lang="en-US" baseline="0" dirty="0"/>
          </a:p>
          <a:p>
            <a:r>
              <a:rPr lang="en-US" baseline="0" dirty="0"/>
              <a:t>The CDC has a lot of great materials and an easy checklist you to gage your own risk for falling and it explains why each of those risk factors matters. </a:t>
            </a:r>
          </a:p>
          <a:p>
            <a:endParaRPr lang="en-US" baseline="0" dirty="0"/>
          </a:p>
          <a:p>
            <a:r>
              <a:rPr lang="en-US" b="1" baseline="0" dirty="0"/>
              <a:t>[Presenters we recommend you bring copies of this brochure to the presentation or encourage attendees to download it from the CDC website. You can have them actually score themselves for their own information. Encourage them to talk with their health care professionals about the results.]</a:t>
            </a:r>
            <a:endParaRPr lang="en-US" b="1" dirty="0"/>
          </a:p>
          <a:p>
            <a:endParaRPr lang="en-US" sz="1300" dirty="0"/>
          </a:p>
          <a:p>
            <a:r>
              <a:rPr lang="en-US" sz="1300" dirty="0"/>
              <a:t>We will talk about each of these and how they can be changed as well as your thoughts on how you can decrease your risk factors of  falls. </a:t>
            </a:r>
          </a:p>
          <a:p>
            <a:endParaRPr lang="en-US" sz="1300" dirty="0"/>
          </a:p>
          <a:p>
            <a:endParaRPr lang="en-US" b="0" u="none" dirty="0"/>
          </a:p>
        </p:txBody>
      </p:sp>
      <p:sp>
        <p:nvSpPr>
          <p:cNvPr id="4" name="Slide Number Placeholder 3"/>
          <p:cNvSpPr>
            <a:spLocks noGrp="1"/>
          </p:cNvSpPr>
          <p:nvPr>
            <p:ph type="sldNum" sz="quarter" idx="10"/>
          </p:nvPr>
        </p:nvSpPr>
        <p:spPr/>
        <p:txBody>
          <a:bodyPr/>
          <a:lstStyle/>
          <a:p>
            <a:fld id="{C993FE78-B6AD-4A3D-93CA-CE12DC2186A6}" type="slidenum">
              <a:rPr lang="en-US" smtClean="0"/>
              <a:pPr/>
              <a:t>29</a:t>
            </a:fld>
            <a:endParaRPr lang="en-US" dirty="0"/>
          </a:p>
        </p:txBody>
      </p:sp>
    </p:spTree>
    <p:extLst>
      <p:ext uri="{BB962C8B-B14F-4D97-AF65-F5344CB8AC3E}">
        <p14:creationId xmlns:p14="http://schemas.microsoft.com/office/powerpoint/2010/main" val="1643460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a:t>We all have different types of risk factors – some we can change and some we cannot. It can be hard to improve the risk factors we can change. </a:t>
            </a:r>
          </a:p>
          <a:p>
            <a:endParaRPr lang="en-US" sz="1300" dirty="0"/>
          </a:p>
          <a:p>
            <a:r>
              <a:rPr lang="en-US" sz="1300" b="1" dirty="0"/>
              <a:t>ENGAGE The audience</a:t>
            </a:r>
            <a:r>
              <a:rPr lang="en-US" sz="1300" dirty="0"/>
              <a:t>. Ask them what fall risk factors they think can be changed and have a dialogue about that  – then go through the slide</a:t>
            </a:r>
          </a:p>
          <a:p>
            <a:endParaRPr lang="en-US" sz="1300" dirty="0"/>
          </a:p>
          <a:p>
            <a:r>
              <a:rPr lang="en-US" dirty="0"/>
              <a:t>Falls are the main reason why older adults loose their independence. The CDC (Centers for Disease</a:t>
            </a:r>
            <a:r>
              <a:rPr lang="en-US" baseline="0" dirty="0"/>
              <a:t> Control and Prevention) has a great brochure called </a:t>
            </a:r>
            <a:r>
              <a:rPr lang="en-US" i="1" baseline="0" dirty="0"/>
              <a:t>Stay Independent</a:t>
            </a:r>
            <a:r>
              <a:rPr lang="en-US" baseline="0" dirty="0"/>
              <a:t>. It focuses on 4 main things that you can do to prevent falls. </a:t>
            </a:r>
          </a:p>
          <a:p>
            <a:pPr lvl="1"/>
            <a:endParaRPr lang="en-US" sz="1300" dirty="0"/>
          </a:p>
          <a:p>
            <a:pPr lvl="1"/>
            <a:r>
              <a:rPr lang="en-US" sz="1300" dirty="0"/>
              <a:t>Exercise and increase your daily activity level to improve you balance and strength</a:t>
            </a:r>
          </a:p>
          <a:p>
            <a:pPr marL="483306" lvl="1" defTabSz="966612">
              <a:defRPr/>
            </a:pPr>
            <a:r>
              <a:rPr lang="en-US" sz="1300" dirty="0"/>
              <a:t>Make your home safer</a:t>
            </a:r>
          </a:p>
          <a:p>
            <a:pPr marL="483306" lvl="1" defTabSz="966612">
              <a:defRPr/>
            </a:pPr>
            <a:r>
              <a:rPr lang="en-US" sz="1300" dirty="0"/>
              <a:t>Have your vision, feet, and footwear checked</a:t>
            </a:r>
          </a:p>
          <a:p>
            <a:pPr lvl="1"/>
            <a:r>
              <a:rPr lang="en-US" sz="1300" dirty="0"/>
              <a:t>Have your doctor or pharmacist review your medicines</a:t>
            </a:r>
          </a:p>
          <a:p>
            <a:endParaRPr lang="en-US" baseline="0" dirty="0"/>
          </a:p>
          <a:p>
            <a:endParaRPr lang="en-US" baseline="0" dirty="0"/>
          </a:p>
          <a:p>
            <a:r>
              <a:rPr lang="en-US" baseline="0" dirty="0"/>
              <a:t>The CDC has a lot of great materials and an easy checklist you to gage your own risk for falling and it explains why each of those risk factors matters. </a:t>
            </a:r>
          </a:p>
          <a:p>
            <a:endParaRPr lang="en-US" baseline="0" dirty="0"/>
          </a:p>
          <a:p>
            <a:r>
              <a:rPr lang="en-US" b="1" baseline="0" dirty="0"/>
              <a:t>[Presenters we recommend you bring copies of this brochure to the presentation or encourage attendees to download it from the CDC website. You can have them actually score themselves for their own information. Encourage them to talk with their health care professionals about the results.]</a:t>
            </a:r>
            <a:endParaRPr lang="en-US" b="1" dirty="0"/>
          </a:p>
          <a:p>
            <a:endParaRPr lang="en-US" sz="1300" dirty="0"/>
          </a:p>
          <a:p>
            <a:r>
              <a:rPr lang="en-US" sz="1300" dirty="0"/>
              <a:t>We will talk about each of these and how they can be changed as well as your thoughts on how you can decrease your risk factors of  falls. </a:t>
            </a:r>
          </a:p>
          <a:p>
            <a:endParaRPr lang="en-US" sz="1300" dirty="0"/>
          </a:p>
          <a:p>
            <a:endParaRPr lang="en-US" b="0" u="none" dirty="0"/>
          </a:p>
        </p:txBody>
      </p:sp>
      <p:sp>
        <p:nvSpPr>
          <p:cNvPr id="4" name="Slide Number Placeholder 3"/>
          <p:cNvSpPr>
            <a:spLocks noGrp="1"/>
          </p:cNvSpPr>
          <p:nvPr>
            <p:ph type="sldNum" sz="quarter" idx="10"/>
          </p:nvPr>
        </p:nvSpPr>
        <p:spPr/>
        <p:txBody>
          <a:bodyPr/>
          <a:lstStyle/>
          <a:p>
            <a:fld id="{C993FE78-B6AD-4A3D-93CA-CE12DC2186A6}" type="slidenum">
              <a:rPr lang="en-US" smtClean="0"/>
              <a:pPr/>
              <a:t>30</a:t>
            </a:fld>
            <a:endParaRPr lang="en-US" dirty="0"/>
          </a:p>
        </p:txBody>
      </p:sp>
    </p:spTree>
    <p:extLst>
      <p:ext uri="{BB962C8B-B14F-4D97-AF65-F5344CB8AC3E}">
        <p14:creationId xmlns:p14="http://schemas.microsoft.com/office/powerpoint/2010/main" val="1643460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612">
              <a:defRPr/>
            </a:pPr>
            <a:r>
              <a:rPr lang="en-US" sz="1300" dirty="0"/>
              <a:t>What are our general exercise recommendations for you? Well first of all always talk with your doctor or healthcare practitioner before starting an exercise program. </a:t>
            </a:r>
          </a:p>
          <a:p>
            <a:pPr marL="241653" indent="-241653" defTabSz="966612">
              <a:buFontTx/>
              <a:buAutoNum type="arabicPeriod"/>
              <a:defRPr/>
            </a:pPr>
            <a:endParaRPr lang="en-US" sz="1300" dirty="0"/>
          </a:p>
          <a:p>
            <a:pPr marL="241653" indent="-241653" defTabSz="966612">
              <a:buFontTx/>
              <a:buAutoNum type="arabicPeriod"/>
              <a:defRPr/>
            </a:pPr>
            <a:r>
              <a:rPr lang="en-US" sz="1300" dirty="0"/>
              <a:t>We can all due to sit less and move more (myself included!). But it doesn’t have to be aerobics or running– any type of activity helps. For example, even housework and gardening are forms of physical activity. Find something that you enjoy doing to be more active. </a:t>
            </a:r>
          </a:p>
          <a:p>
            <a:pPr defTabSz="966612">
              <a:defRPr/>
            </a:pPr>
            <a:endParaRPr lang="en-US" sz="1300" b="1" dirty="0"/>
          </a:p>
          <a:p>
            <a:pPr defTabSz="966612">
              <a:defRPr/>
            </a:pPr>
            <a:r>
              <a:rPr lang="en-US" sz="1300" b="1" dirty="0"/>
              <a:t>POLL the audience </a:t>
            </a:r>
            <a:r>
              <a:rPr lang="en-US" sz="1300" dirty="0"/>
              <a:t>---- What do you all think you can do to increase your daily activity levels and decrease your sitting time?</a:t>
            </a:r>
          </a:p>
          <a:p>
            <a:pPr defTabSz="966612">
              <a:defRPr/>
            </a:pPr>
            <a:endParaRPr lang="en-US" sz="1300" dirty="0"/>
          </a:p>
          <a:p>
            <a:pPr defTabSz="966612">
              <a:defRPr/>
            </a:pPr>
            <a:r>
              <a:rPr lang="en-US" sz="1300" dirty="0"/>
              <a:t>2. Physical therapists specialize in improving function, strength, and balance. If you don’t feel like group exercise classes are right for you or you want an individualized program for you, see a physical therapist. </a:t>
            </a:r>
            <a:r>
              <a:rPr lang="en-US" sz="1300" b="1" dirty="0"/>
              <a:t>You do not need to see your doctor first!</a:t>
            </a:r>
          </a:p>
          <a:p>
            <a:pPr defTabSz="966612">
              <a:defRPr/>
            </a:pPr>
            <a:endParaRPr lang="en-US" sz="1300" dirty="0"/>
          </a:p>
          <a:p>
            <a:pPr defTabSz="966612">
              <a:defRPr/>
            </a:pPr>
            <a:r>
              <a:rPr lang="en-US" sz="1300" dirty="0"/>
              <a:t>3. Participate in fall prevention classes. Be sure the classes you sign up for are designed for your age group or ability level and have an experienced instructor. Let the instructor know you are new to the class when you first arrive. </a:t>
            </a:r>
          </a:p>
          <a:p>
            <a:pPr defTabSz="966612">
              <a:defRPr/>
            </a:pPr>
            <a:endParaRPr lang="en-US" sz="1300" dirty="0"/>
          </a:p>
          <a:p>
            <a:pPr defTabSz="966612">
              <a:defRPr/>
            </a:pPr>
            <a:r>
              <a:rPr lang="en-US" sz="1300" dirty="0"/>
              <a:t>4. Find a friend or loved one to go with you or for you to report to keep you honest about your attendance.</a:t>
            </a:r>
          </a:p>
          <a:p>
            <a:pPr defTabSz="966612">
              <a:defRPr/>
            </a:pPr>
            <a:endParaRPr lang="en-US" sz="1300" dirty="0"/>
          </a:p>
          <a:p>
            <a:pPr defTabSz="966612">
              <a:defRPr/>
            </a:pPr>
            <a:r>
              <a:rPr lang="en-US" sz="1300" dirty="0"/>
              <a:t>5. When you find something that works for you, stick with it.</a:t>
            </a:r>
          </a:p>
          <a:p>
            <a:endParaRPr lang="en-US" baseline="0"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31</a:t>
            </a:fld>
            <a:endParaRPr lang="en-US" dirty="0"/>
          </a:p>
        </p:txBody>
      </p:sp>
    </p:spTree>
    <p:extLst>
      <p:ext uri="{BB962C8B-B14F-4D97-AF65-F5344CB8AC3E}">
        <p14:creationId xmlns:p14="http://schemas.microsoft.com/office/powerpoint/2010/main" val="1408249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612">
              <a:defRPr/>
            </a:pPr>
            <a:r>
              <a:rPr lang="en-US" sz="1300" dirty="0"/>
              <a:t>What are our general exercise recommendations for you? Well first of all always talk with your doctor or healthcare practitioner before starting an exercise program. </a:t>
            </a:r>
          </a:p>
          <a:p>
            <a:pPr marL="241653" indent="-241653" defTabSz="966612">
              <a:buFontTx/>
              <a:buAutoNum type="arabicPeriod"/>
              <a:defRPr/>
            </a:pPr>
            <a:endParaRPr lang="en-US" sz="1300" dirty="0"/>
          </a:p>
          <a:p>
            <a:pPr marL="241653" indent="-241653" defTabSz="966612">
              <a:buFontTx/>
              <a:buAutoNum type="arabicPeriod"/>
              <a:defRPr/>
            </a:pPr>
            <a:r>
              <a:rPr lang="en-US" sz="1300" dirty="0"/>
              <a:t>We can all due to sit less and move more (myself included!). But it doesn’t have to be aerobics or running– any type of activity helps. For example, even housework and gardening are forms of physical activity. Find something that you enjoy doing to be more active. </a:t>
            </a:r>
          </a:p>
          <a:p>
            <a:pPr defTabSz="966612">
              <a:defRPr/>
            </a:pPr>
            <a:endParaRPr lang="en-US" sz="1300" b="1" dirty="0"/>
          </a:p>
          <a:p>
            <a:pPr defTabSz="966612">
              <a:defRPr/>
            </a:pPr>
            <a:r>
              <a:rPr lang="en-US" sz="1300" b="1" dirty="0"/>
              <a:t>POLL the audience </a:t>
            </a:r>
            <a:r>
              <a:rPr lang="en-US" sz="1300" dirty="0"/>
              <a:t>---- What do you all think you can do to increase your daily activity levels and decrease your sitting time?</a:t>
            </a:r>
          </a:p>
          <a:p>
            <a:pPr defTabSz="966612">
              <a:defRPr/>
            </a:pPr>
            <a:endParaRPr lang="en-US" sz="1300" dirty="0"/>
          </a:p>
          <a:p>
            <a:pPr defTabSz="966612">
              <a:defRPr/>
            </a:pPr>
            <a:r>
              <a:rPr lang="en-US" sz="1300" dirty="0"/>
              <a:t>2. Physical therapists specialize in improving function, strength, and balance. If you don’t feel like group exercise classes are right for you or you want an individualized program for you, see a physical therapist. </a:t>
            </a:r>
            <a:r>
              <a:rPr lang="en-US" sz="1300" b="1" dirty="0"/>
              <a:t>You do not need to see your doctor first!</a:t>
            </a:r>
          </a:p>
          <a:p>
            <a:pPr defTabSz="966612">
              <a:defRPr/>
            </a:pPr>
            <a:endParaRPr lang="en-US" sz="1300" dirty="0"/>
          </a:p>
          <a:p>
            <a:pPr defTabSz="966612">
              <a:defRPr/>
            </a:pPr>
            <a:r>
              <a:rPr lang="en-US" sz="1300" dirty="0"/>
              <a:t>3. Participate in fall prevention classes. Be sure the classes you sign up for are designed for your age group or ability level and have an experienced instructor. Let the instructor know you are new to the class when you first arrive. </a:t>
            </a:r>
          </a:p>
          <a:p>
            <a:pPr defTabSz="966612">
              <a:defRPr/>
            </a:pPr>
            <a:endParaRPr lang="en-US" sz="1300" dirty="0"/>
          </a:p>
          <a:p>
            <a:pPr defTabSz="966612">
              <a:defRPr/>
            </a:pPr>
            <a:r>
              <a:rPr lang="en-US" sz="1300" dirty="0"/>
              <a:t>4. Find a friend or loved one to go with you or for you to report to keep you honest about your attendance.</a:t>
            </a:r>
          </a:p>
          <a:p>
            <a:pPr defTabSz="966612">
              <a:defRPr/>
            </a:pPr>
            <a:endParaRPr lang="en-US" sz="1300" dirty="0"/>
          </a:p>
          <a:p>
            <a:pPr defTabSz="966612">
              <a:defRPr/>
            </a:pPr>
            <a:r>
              <a:rPr lang="en-US" sz="1300" dirty="0"/>
              <a:t>5. When you find something that works for you, stick with it.</a:t>
            </a:r>
          </a:p>
          <a:p>
            <a:endParaRPr lang="en-US" baseline="0"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32</a:t>
            </a:fld>
            <a:endParaRPr lang="en-US" dirty="0"/>
          </a:p>
        </p:txBody>
      </p:sp>
    </p:spTree>
    <p:extLst>
      <p:ext uri="{BB962C8B-B14F-4D97-AF65-F5344CB8AC3E}">
        <p14:creationId xmlns:p14="http://schemas.microsoft.com/office/powerpoint/2010/main" val="140824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endParaRPr/>
          </a:p>
        </p:txBody>
      </p:sp>
      <p:sp>
        <p:nvSpPr>
          <p:cNvPr id="78" name="Google Shape;78;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50000"/>
              </a:lnSpc>
            </a:pPr>
            <a:r>
              <a:rPr lang="en-US" b="0" baseline="0" dirty="0">
                <a:latin typeface="Arial" panose="020B0604020202020204" pitchFamily="34" charset="0"/>
                <a:cs typeface="Arial" panose="020B0604020202020204" pitchFamily="34" charset="0"/>
              </a:rPr>
              <a:t>An important thing that each of you can do to reduce your falls risk is to identify and eliminate fall hazards in your home. To start the process yourself, a helpful brochure is another one from CDC called </a:t>
            </a:r>
            <a:r>
              <a:rPr lang="en-US" b="0" i="1" baseline="0" dirty="0">
                <a:latin typeface="Arial" panose="020B0604020202020204" pitchFamily="34" charset="0"/>
                <a:cs typeface="Arial" panose="020B0604020202020204" pitchFamily="34" charset="0"/>
              </a:rPr>
              <a:t>Check for Safety. </a:t>
            </a:r>
          </a:p>
          <a:p>
            <a:pPr>
              <a:lnSpc>
                <a:spcPct val="150000"/>
              </a:lnSpc>
            </a:pPr>
            <a:endParaRPr lang="en-US" b="0" i="1" baseline="0" dirty="0">
              <a:latin typeface="Arial" panose="020B0604020202020204" pitchFamily="34" charset="0"/>
              <a:cs typeface="Arial" panose="020B0604020202020204" pitchFamily="34" charset="0"/>
            </a:endParaRPr>
          </a:p>
          <a:p>
            <a:pPr>
              <a:lnSpc>
                <a:spcPct val="150000"/>
              </a:lnSpc>
            </a:pPr>
            <a:r>
              <a:rPr lang="en-US" b="0" i="0" baseline="0" dirty="0">
                <a:latin typeface="Arial" panose="020B0604020202020204" pitchFamily="34" charset="0"/>
                <a:cs typeface="Arial" panose="020B0604020202020204" pitchFamily="34" charset="0"/>
              </a:rPr>
              <a:t>There are lots of hazard checklists available and they generally guide you through your home, room by room. and help you identify potential hazards and some, like this CDC brochure, make recommendations to fix that hazard. For example it will ask you – Do you have throw rugs on the floor? And the recommendation will be to remove the rugs or use double-sided tape or a non-slip backing so the rugs won’t slip and cause you to suffer a fall.</a:t>
            </a:r>
          </a:p>
          <a:p>
            <a:pPr>
              <a:lnSpc>
                <a:spcPct val="150000"/>
              </a:lnSpc>
            </a:pPr>
            <a:endParaRPr lang="en-US" b="0" i="0" baseline="0" dirty="0">
              <a:latin typeface="Arial" panose="020B0604020202020204" pitchFamily="34" charset="0"/>
              <a:cs typeface="Arial" panose="020B0604020202020204" pitchFamily="34" charset="0"/>
            </a:endParaRPr>
          </a:p>
          <a:p>
            <a:pPr>
              <a:lnSpc>
                <a:spcPct val="150000"/>
              </a:lnSpc>
            </a:pPr>
            <a:r>
              <a:rPr lang="en-US" b="0" i="0" baseline="0" dirty="0">
                <a:latin typeface="Arial" panose="020B0604020202020204" pitchFamily="34" charset="0"/>
                <a:cs typeface="Arial" panose="020B0604020202020204" pitchFamily="34" charset="0"/>
              </a:rPr>
              <a:t>An occupational therapist can also help you identify safety issues in your home and provide individualized solutions based on your abilities and your needs. </a:t>
            </a:r>
            <a:r>
              <a:rPr lang="en-US" dirty="0">
                <a:solidFill>
                  <a:srgbClr val="FF0000"/>
                </a:solidFill>
                <a:latin typeface="Arial" panose="020B0604020202020204" pitchFamily="34" charset="0"/>
                <a:cs typeface="Arial" panose="020B0604020202020204" pitchFamily="34" charset="0"/>
              </a:rPr>
              <a:t>An occupational therapist is trained to look at safety dangers or things inside and outside your</a:t>
            </a:r>
            <a:r>
              <a:rPr lang="en-US" baseline="0" dirty="0">
                <a:solidFill>
                  <a:srgbClr val="FF0000"/>
                </a:solidFill>
                <a:latin typeface="Arial" panose="020B0604020202020204" pitchFamily="34" charset="0"/>
                <a:cs typeface="Arial" panose="020B0604020202020204" pitchFamily="34" charset="0"/>
              </a:rPr>
              <a:t> home that may cause you to fall and then give you suggestions to reduce these possible fall risks. The OT would also follow up with you after any modifications are made to your home to make sure you use any new equipment or changes in the environment safely.</a:t>
            </a:r>
          </a:p>
          <a:p>
            <a:pPr defTabSz="966612">
              <a:lnSpc>
                <a:spcPct val="150000"/>
              </a:lnSpc>
              <a:defRPr/>
            </a:pPr>
            <a:endParaRPr lang="en-US" baseline="0" dirty="0">
              <a:solidFill>
                <a:srgbClr val="FF0000"/>
              </a:solidFill>
              <a:latin typeface="Arial" panose="020B0604020202020204" pitchFamily="34" charset="0"/>
              <a:cs typeface="Arial" panose="020B0604020202020204" pitchFamily="34" charset="0"/>
            </a:endParaRPr>
          </a:p>
          <a:p>
            <a:pPr defTabSz="966612">
              <a:lnSpc>
                <a:spcPct val="150000"/>
              </a:lnSpc>
              <a:defRPr/>
            </a:pPr>
            <a:r>
              <a:rPr lang="en-US" baseline="0" dirty="0">
                <a:solidFill>
                  <a:srgbClr val="FF0000"/>
                </a:solidFill>
                <a:latin typeface="Arial" panose="020B0604020202020204" pitchFamily="34" charset="0"/>
                <a:cs typeface="Arial" panose="020B0604020202020204" pitchFamily="34" charset="0"/>
              </a:rPr>
              <a:t>You can ask your doctor for a referral to a local occupational therapist if your insurance requires a prescription.  Many Home Health agencies have occupational therapists who do this home safety evaluation.</a:t>
            </a:r>
          </a:p>
          <a:p>
            <a:pPr defTabSz="966612">
              <a:lnSpc>
                <a:spcPct val="150000"/>
              </a:lnSpc>
              <a:defRPr/>
            </a:pPr>
            <a:endParaRPr lang="en-US" baseline="0" dirty="0">
              <a:solidFill>
                <a:srgbClr val="FF0000"/>
              </a:solidFill>
              <a:latin typeface="Arial" panose="020B0604020202020204" pitchFamily="34" charset="0"/>
              <a:cs typeface="Arial" panose="020B0604020202020204" pitchFamily="34" charset="0"/>
            </a:endParaRPr>
          </a:p>
          <a:p>
            <a:pPr>
              <a:lnSpc>
                <a:spcPct val="150000"/>
              </a:lnSpc>
            </a:pPr>
            <a:endParaRPr lang="en-US" dirty="0">
              <a:solidFill>
                <a:srgbClr val="FF0000"/>
              </a:solidFill>
              <a:latin typeface="Arial" panose="020B0604020202020204" pitchFamily="34" charset="0"/>
              <a:cs typeface="Arial" panose="020B0604020202020204" pitchFamily="34" charset="0"/>
            </a:endParaRPr>
          </a:p>
          <a:p>
            <a:pPr>
              <a:lnSpc>
                <a:spcPct val="150000"/>
              </a:lnSpc>
            </a:pPr>
            <a:endParaRPr lang="en-US" baseline="0" dirty="0">
              <a:solidFill>
                <a:srgbClr val="FF0000"/>
              </a:solidFill>
              <a:latin typeface="Arial" panose="020B0604020202020204" pitchFamily="34" charset="0"/>
              <a:cs typeface="Arial" panose="020B0604020202020204" pitchFamily="34" charset="0"/>
            </a:endParaRP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3B7D1DA-A005-47D7-9042-0270F711DA46}" type="slidenum">
              <a:rPr lang="en-US" smtClean="0"/>
              <a:pPr/>
              <a:t>33</a:t>
            </a:fld>
            <a:endParaRPr lang="en-US" dirty="0"/>
          </a:p>
        </p:txBody>
      </p:sp>
    </p:spTree>
    <p:extLst>
      <p:ext uri="{BB962C8B-B14F-4D97-AF65-F5344CB8AC3E}">
        <p14:creationId xmlns:p14="http://schemas.microsoft.com/office/powerpoint/2010/main" val="831811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50000"/>
              </a:lnSpc>
            </a:pPr>
            <a:r>
              <a:rPr lang="en-US" b="0" baseline="0" dirty="0">
                <a:latin typeface="Arial" panose="020B0604020202020204" pitchFamily="34" charset="0"/>
                <a:cs typeface="Arial" panose="020B0604020202020204" pitchFamily="34" charset="0"/>
              </a:rPr>
              <a:t>An important thing that each of you can do to reduce your falls risk is to identify and eliminate fall hazards in your home. To start the process yourself, a helpful brochure is another one from CDC called </a:t>
            </a:r>
            <a:r>
              <a:rPr lang="en-US" b="0" i="1" baseline="0" dirty="0">
                <a:latin typeface="Arial" panose="020B0604020202020204" pitchFamily="34" charset="0"/>
                <a:cs typeface="Arial" panose="020B0604020202020204" pitchFamily="34" charset="0"/>
              </a:rPr>
              <a:t>Check for Safety. </a:t>
            </a:r>
          </a:p>
          <a:p>
            <a:pPr>
              <a:lnSpc>
                <a:spcPct val="150000"/>
              </a:lnSpc>
            </a:pPr>
            <a:endParaRPr lang="en-US" b="0" i="1" baseline="0" dirty="0">
              <a:latin typeface="Arial" panose="020B0604020202020204" pitchFamily="34" charset="0"/>
              <a:cs typeface="Arial" panose="020B0604020202020204" pitchFamily="34" charset="0"/>
            </a:endParaRPr>
          </a:p>
          <a:p>
            <a:pPr>
              <a:lnSpc>
                <a:spcPct val="150000"/>
              </a:lnSpc>
            </a:pPr>
            <a:r>
              <a:rPr lang="en-US" b="0" i="0" baseline="0" dirty="0">
                <a:latin typeface="Arial" panose="020B0604020202020204" pitchFamily="34" charset="0"/>
                <a:cs typeface="Arial" panose="020B0604020202020204" pitchFamily="34" charset="0"/>
              </a:rPr>
              <a:t>There are lots of hazard checklists available and they generally guide you through your home, room by room. and help you identify potential hazards and some, like this CDC brochure, make recommendations to fix that hazard. For example it will ask you – Do you have throw rugs on the floor? And the recommendation will be to remove the rugs or use double-sided tape or a non-slip backing so the rugs won’t slip and cause you to suffer a fall.</a:t>
            </a:r>
          </a:p>
          <a:p>
            <a:pPr>
              <a:lnSpc>
                <a:spcPct val="150000"/>
              </a:lnSpc>
            </a:pPr>
            <a:endParaRPr lang="en-US" b="0" i="0" baseline="0" dirty="0">
              <a:latin typeface="Arial" panose="020B0604020202020204" pitchFamily="34" charset="0"/>
              <a:cs typeface="Arial" panose="020B0604020202020204" pitchFamily="34" charset="0"/>
            </a:endParaRPr>
          </a:p>
          <a:p>
            <a:pPr>
              <a:lnSpc>
                <a:spcPct val="150000"/>
              </a:lnSpc>
            </a:pPr>
            <a:r>
              <a:rPr lang="en-US" b="0" i="0" baseline="0" dirty="0">
                <a:latin typeface="Arial" panose="020B0604020202020204" pitchFamily="34" charset="0"/>
                <a:cs typeface="Arial" panose="020B0604020202020204" pitchFamily="34" charset="0"/>
              </a:rPr>
              <a:t>An occupational therapist can also help you identify safety issues in your home and provide individualized solutions based on your abilities and your needs. </a:t>
            </a:r>
            <a:r>
              <a:rPr lang="en-US" dirty="0">
                <a:solidFill>
                  <a:srgbClr val="FF0000"/>
                </a:solidFill>
                <a:latin typeface="Arial" panose="020B0604020202020204" pitchFamily="34" charset="0"/>
                <a:cs typeface="Arial" panose="020B0604020202020204" pitchFamily="34" charset="0"/>
              </a:rPr>
              <a:t>An occupational therapist is trained to look at safety dangers or things inside and outside your</a:t>
            </a:r>
            <a:r>
              <a:rPr lang="en-US" baseline="0" dirty="0">
                <a:solidFill>
                  <a:srgbClr val="FF0000"/>
                </a:solidFill>
                <a:latin typeface="Arial" panose="020B0604020202020204" pitchFamily="34" charset="0"/>
                <a:cs typeface="Arial" panose="020B0604020202020204" pitchFamily="34" charset="0"/>
              </a:rPr>
              <a:t> home that may cause you to fall and then give you suggestions to reduce these possible fall risks. The OT would also follow up with you after any modifications are made to your home to make sure you use any new equipment or changes in the environment safely.</a:t>
            </a:r>
          </a:p>
          <a:p>
            <a:pPr defTabSz="966612">
              <a:lnSpc>
                <a:spcPct val="150000"/>
              </a:lnSpc>
              <a:defRPr/>
            </a:pPr>
            <a:endParaRPr lang="en-US" baseline="0" dirty="0">
              <a:solidFill>
                <a:srgbClr val="FF0000"/>
              </a:solidFill>
              <a:latin typeface="Arial" panose="020B0604020202020204" pitchFamily="34" charset="0"/>
              <a:cs typeface="Arial" panose="020B0604020202020204" pitchFamily="34" charset="0"/>
            </a:endParaRPr>
          </a:p>
          <a:p>
            <a:pPr defTabSz="966612">
              <a:lnSpc>
                <a:spcPct val="150000"/>
              </a:lnSpc>
              <a:defRPr/>
            </a:pPr>
            <a:r>
              <a:rPr lang="en-US" baseline="0" dirty="0">
                <a:solidFill>
                  <a:srgbClr val="FF0000"/>
                </a:solidFill>
                <a:latin typeface="Arial" panose="020B0604020202020204" pitchFamily="34" charset="0"/>
                <a:cs typeface="Arial" panose="020B0604020202020204" pitchFamily="34" charset="0"/>
              </a:rPr>
              <a:t>You can ask your doctor for a referral to a local occupational therapist if your insurance requires a prescription.  Many Home Health agencies have occupational therapists who do this home safety evaluation.</a:t>
            </a:r>
          </a:p>
          <a:p>
            <a:pPr defTabSz="966612">
              <a:lnSpc>
                <a:spcPct val="150000"/>
              </a:lnSpc>
              <a:defRPr/>
            </a:pPr>
            <a:endParaRPr lang="en-US" baseline="0" dirty="0">
              <a:solidFill>
                <a:srgbClr val="FF0000"/>
              </a:solidFill>
              <a:latin typeface="Arial" panose="020B0604020202020204" pitchFamily="34" charset="0"/>
              <a:cs typeface="Arial" panose="020B0604020202020204" pitchFamily="34" charset="0"/>
            </a:endParaRPr>
          </a:p>
          <a:p>
            <a:pPr>
              <a:lnSpc>
                <a:spcPct val="150000"/>
              </a:lnSpc>
            </a:pPr>
            <a:endParaRPr lang="en-US" dirty="0">
              <a:solidFill>
                <a:srgbClr val="FF0000"/>
              </a:solidFill>
              <a:latin typeface="Arial" panose="020B0604020202020204" pitchFamily="34" charset="0"/>
              <a:cs typeface="Arial" panose="020B0604020202020204" pitchFamily="34" charset="0"/>
            </a:endParaRPr>
          </a:p>
          <a:p>
            <a:pPr>
              <a:lnSpc>
                <a:spcPct val="150000"/>
              </a:lnSpc>
            </a:pPr>
            <a:endParaRPr lang="en-US" baseline="0" dirty="0">
              <a:solidFill>
                <a:srgbClr val="FF0000"/>
              </a:solidFill>
              <a:latin typeface="Arial" panose="020B0604020202020204" pitchFamily="34" charset="0"/>
              <a:cs typeface="Arial" panose="020B0604020202020204" pitchFamily="34" charset="0"/>
            </a:endParaRP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3B7D1DA-A005-47D7-9042-0270F711DA46}" type="slidenum">
              <a:rPr lang="en-US" smtClean="0"/>
              <a:pPr/>
              <a:t>34</a:t>
            </a:fld>
            <a:endParaRPr lang="en-US" dirty="0"/>
          </a:p>
        </p:txBody>
      </p:sp>
    </p:spTree>
    <p:extLst>
      <p:ext uri="{BB962C8B-B14F-4D97-AF65-F5344CB8AC3E}">
        <p14:creationId xmlns:p14="http://schemas.microsoft.com/office/powerpoint/2010/main" val="831811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50000"/>
              </a:lnSpc>
            </a:pPr>
            <a:r>
              <a:rPr lang="en-US" dirty="0">
                <a:latin typeface="Arial" panose="020B0604020202020204" pitchFamily="34" charset="0"/>
                <a:cs typeface="Arial" panose="020B0604020202020204" pitchFamily="34" charset="0"/>
              </a:rPr>
              <a:t>It is very important to</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have at least one eye exam every</a:t>
            </a:r>
            <a:r>
              <a:rPr lang="en-US" baseline="0" dirty="0">
                <a:latin typeface="Arial" panose="020B0604020202020204" pitchFamily="34" charset="0"/>
                <a:cs typeface="Arial" panose="020B0604020202020204" pitchFamily="34" charset="0"/>
              </a:rPr>
              <a:t> year.  If you have vision problems from diabetes, glaucoma, macular degeneration, cataracts or any other eye problem(s) you many need to see your eye doctor more than one time a year.  </a:t>
            </a:r>
          </a:p>
          <a:p>
            <a:endParaRPr lang="en-US" baseline="0" dirty="0"/>
          </a:p>
          <a:p>
            <a:pPr defTabSz="966612">
              <a:defRPr/>
            </a:pPr>
            <a:r>
              <a:rPr lang="en-US" baseline="0" dirty="0"/>
              <a:t>Your fall risk may decrease if you follow your eye doctor’s recommendation to have cataract surgery, particularly if you are a woman.</a:t>
            </a:r>
            <a:r>
              <a:rPr lang="en-US" sz="1300" dirty="0"/>
              <a:t>  However, be careful. Falls can increase after cataract surgery due to the change in vision. Be extra cautious as you adjust.</a:t>
            </a:r>
          </a:p>
          <a:p>
            <a:endParaRPr lang="en-US" baseline="0" dirty="0"/>
          </a:p>
          <a:p>
            <a:r>
              <a:rPr lang="en-US" dirty="0"/>
              <a:t>When</a:t>
            </a:r>
            <a:r>
              <a:rPr lang="en-US" baseline="0" dirty="0"/>
              <a:t> you first start wearing bifocals, trifocals, or progressive lens, it will take you some time to adjust to how you need to hold your head to see clearly.  This is particularly true when going up and down steps or curbs.  You may want to hold on to someone’s arm or use the handrail every time you go up/down steps or curbs.  If there isn’t a hand rail or someone to hold on to, look around to see if there is a ramp you could use or other way to get to where you want to go. </a:t>
            </a:r>
          </a:p>
          <a:p>
            <a:r>
              <a:rPr lang="en-US" baseline="0" dirty="0"/>
              <a:t>If this still seems difficult after you think you have gotten used to the glasses, consider wearing two sets of glasses for reading and for distance - particularly for use on stairs or when you get up at night.</a:t>
            </a:r>
          </a:p>
          <a:p>
            <a:endParaRPr lang="en-US" baseline="0" dirty="0"/>
          </a:p>
          <a:p>
            <a:r>
              <a:rPr lang="en-US" baseline="0" dirty="0"/>
              <a:t>Regardless of your vision, Use night lights in your bathrooms and hallways at night to decrease your risk of falls if you get up to go to the bathroom in the middle of the night.</a:t>
            </a:r>
          </a:p>
          <a:p>
            <a:endParaRPr lang="en-US" dirty="0"/>
          </a:p>
          <a:p>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35</a:t>
            </a:fld>
            <a:endParaRPr lang="en-US" dirty="0"/>
          </a:p>
        </p:txBody>
      </p:sp>
    </p:spTree>
    <p:extLst>
      <p:ext uri="{BB962C8B-B14F-4D97-AF65-F5344CB8AC3E}">
        <p14:creationId xmlns:p14="http://schemas.microsoft.com/office/powerpoint/2010/main" val="1082496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Wear</a:t>
            </a:r>
            <a:r>
              <a:rPr lang="en-US" baseline="0" dirty="0"/>
              <a:t> good-soled slippers around the house.</a:t>
            </a:r>
          </a:p>
          <a:p>
            <a:r>
              <a:rPr lang="en-US" baseline="0" dirty="0"/>
              <a:t>See your podiatrist about any foot or shoe problems to decrease your fall risk.</a:t>
            </a:r>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36</a:t>
            </a:fld>
            <a:endParaRPr lang="en-US" dirty="0"/>
          </a:p>
        </p:txBody>
      </p:sp>
    </p:spTree>
    <p:extLst>
      <p:ext uri="{BB962C8B-B14F-4D97-AF65-F5344CB8AC3E}">
        <p14:creationId xmlns:p14="http://schemas.microsoft.com/office/powerpoint/2010/main" val="3058226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Medications can cause fall risk. Some medication side effects may make you dizzy, unsteady, or sleepy.  Speak with your doctor or pharmacist to see if an other things are available without those side effects. </a:t>
            </a:r>
          </a:p>
          <a:p>
            <a:endParaRPr lang="en-US" sz="1300" dirty="0"/>
          </a:p>
          <a:p>
            <a:r>
              <a:rPr lang="en-US" sz="1300" dirty="0"/>
              <a:t>Use one pharmacy so the pharmacist can be aware of medication interactions, especially if you take more than 4 medications. </a:t>
            </a:r>
          </a:p>
          <a:p>
            <a:endParaRPr lang="en-US" sz="1300" dirty="0"/>
          </a:p>
          <a:p>
            <a:r>
              <a:rPr lang="en-US" sz="1300" dirty="0"/>
              <a:t>Ask your pharmacist or physician to review your medications every year and any time there is a change to your prescription or you are thinking of taking over the counter medications. </a:t>
            </a:r>
          </a:p>
          <a:p>
            <a:endParaRPr lang="en-US" sz="1300" dirty="0"/>
          </a:p>
          <a:p>
            <a:r>
              <a:rPr lang="en-US" sz="1300" dirty="0"/>
              <a:t>Be sure you can read your prescription labels.</a:t>
            </a:r>
          </a:p>
          <a:p>
            <a:endParaRPr lang="en-US" sz="1300" b="1" dirty="0"/>
          </a:p>
          <a:p>
            <a:r>
              <a:rPr lang="en-US" sz="1300" b="1" dirty="0"/>
              <a:t>Consider using a daily medication box!</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37</a:t>
            </a:fld>
            <a:endParaRPr lang="en-US" dirty="0"/>
          </a:p>
        </p:txBody>
      </p:sp>
    </p:spTree>
    <p:extLst>
      <p:ext uri="{BB962C8B-B14F-4D97-AF65-F5344CB8AC3E}">
        <p14:creationId xmlns:p14="http://schemas.microsoft.com/office/powerpoint/2010/main" val="335034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bg1"/>
                </a:solidFill>
              </a:rPr>
              <a:t>Luz C, Bush T, Shen X. Do Canes or Walkers Make Any Difference? </a:t>
            </a:r>
            <a:r>
              <a:rPr lang="en-US" sz="1300" dirty="0" err="1">
                <a:solidFill>
                  <a:schemeClr val="bg1"/>
                </a:solidFill>
              </a:rPr>
              <a:t>NonUse</a:t>
            </a:r>
            <a:r>
              <a:rPr lang="en-US" sz="1300" dirty="0">
                <a:solidFill>
                  <a:schemeClr val="bg1"/>
                </a:solidFill>
              </a:rPr>
              <a:t> and Fall Injuries. </a:t>
            </a:r>
            <a:r>
              <a:rPr lang="en-US" sz="1300" i="1" dirty="0">
                <a:solidFill>
                  <a:schemeClr val="bg1"/>
                </a:solidFill>
              </a:rPr>
              <a:t>Gerontologist</a:t>
            </a:r>
            <a:r>
              <a:rPr lang="en-US" sz="1300" dirty="0">
                <a:solidFill>
                  <a:schemeClr val="bg1"/>
                </a:solidFill>
              </a:rPr>
              <a:t>. 2017;57(2):211-218.</a:t>
            </a:r>
          </a:p>
          <a:p>
            <a:endParaRPr lang="en-US" dirty="0" smtClean="0"/>
          </a:p>
          <a:p>
            <a:endParaRPr lang="en-US" dirty="0"/>
          </a:p>
          <a:p>
            <a:r>
              <a:rPr lang="en-US" dirty="0"/>
              <a:t>Poll the</a:t>
            </a:r>
            <a:r>
              <a:rPr lang="en-US" baseline="0" dirty="0"/>
              <a:t> audience –</a:t>
            </a:r>
          </a:p>
          <a:p>
            <a:r>
              <a:rPr lang="en-US" baseline="0" dirty="0"/>
              <a:t>By a raise of hands:</a:t>
            </a:r>
          </a:p>
          <a:p>
            <a:endParaRPr lang="en-US" baseline="0" dirty="0"/>
          </a:p>
          <a:p>
            <a:r>
              <a:rPr lang="en-US" baseline="0" dirty="0"/>
              <a:t>1.  how many of you use a cane or walker?</a:t>
            </a:r>
          </a:p>
          <a:p>
            <a:endParaRPr lang="en-US" baseline="0" dirty="0"/>
          </a:p>
          <a:p>
            <a:r>
              <a:rPr lang="en-US" baseline="0" dirty="0"/>
              <a:t>2. How many of you have been measured to make sure it fits you right and trained to make sure you are using it correctly and safely?</a:t>
            </a:r>
            <a:endParaRPr lang="en-US" dirty="0"/>
          </a:p>
          <a:p>
            <a:endParaRPr lang="en-US" dirty="0"/>
          </a:p>
          <a:p>
            <a:r>
              <a:rPr lang="en-US" dirty="0"/>
              <a:t>Show slide</a:t>
            </a:r>
          </a:p>
          <a:p>
            <a:endParaRPr lang="en-US" dirty="0"/>
          </a:p>
          <a:p>
            <a:endParaRPr lang="en-US" dirty="0"/>
          </a:p>
          <a:p>
            <a:r>
              <a:rPr lang="en-US" dirty="0"/>
              <a:t>Take home –</a:t>
            </a:r>
            <a:r>
              <a:rPr lang="en-US" baseline="0" dirty="0"/>
              <a:t> if you have never been measured, fit and trained on using your cane or walker correctly, go see a physical therapist.</a:t>
            </a:r>
          </a:p>
          <a:p>
            <a:endParaRPr lang="en-US" baseline="0" dirty="0"/>
          </a:p>
          <a:p>
            <a:endParaRPr lang="en-US" baseline="0" dirty="0"/>
          </a:p>
          <a:p>
            <a:r>
              <a:rPr lang="en-US" baseline="0" dirty="0"/>
              <a:t>If you are supposed to use a cane or walker, make sure you use it, even in your house! </a:t>
            </a:r>
            <a:r>
              <a:rPr lang="en-US" b="1" baseline="0" dirty="0"/>
              <a:t>DO NOT use walls, furniture, or countertops for balance!</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38</a:t>
            </a:fld>
            <a:endParaRPr lang="en-US" dirty="0"/>
          </a:p>
        </p:txBody>
      </p:sp>
    </p:spTree>
    <p:extLst>
      <p:ext uri="{BB962C8B-B14F-4D97-AF65-F5344CB8AC3E}">
        <p14:creationId xmlns:p14="http://schemas.microsoft.com/office/powerpoint/2010/main" val="368606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pretty reasonable and simple exercises</a:t>
            </a:r>
            <a:r>
              <a:rPr lang="en-US" baseline="0" dirty="0"/>
              <a:t> can improve strength and balance</a:t>
            </a:r>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39</a:t>
            </a:fld>
            <a:endParaRPr lang="en-US" dirty="0"/>
          </a:p>
        </p:txBody>
      </p:sp>
    </p:spTree>
    <p:extLst>
      <p:ext uri="{BB962C8B-B14F-4D97-AF65-F5344CB8AC3E}">
        <p14:creationId xmlns:p14="http://schemas.microsoft.com/office/powerpoint/2010/main" val="2805280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pretty reasonable and simple exercises</a:t>
            </a:r>
            <a:r>
              <a:rPr lang="en-US" baseline="0" dirty="0"/>
              <a:t> can improve strength and balance</a:t>
            </a:r>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40</a:t>
            </a:fld>
            <a:endParaRPr lang="en-US" dirty="0"/>
          </a:p>
        </p:txBody>
      </p:sp>
    </p:spTree>
    <p:extLst>
      <p:ext uri="{BB962C8B-B14F-4D97-AF65-F5344CB8AC3E}">
        <p14:creationId xmlns:p14="http://schemas.microsoft.com/office/powerpoint/2010/main" val="2805280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66612"/>
            <a:r>
              <a:rPr lang="en-US" sz="1300" dirty="0">
                <a:solidFill>
                  <a:schemeClr val="bg1"/>
                </a:solidFill>
              </a:rPr>
              <a:t>American Geriatrics Society BGS. AGS/BGS clinical practice guideline: prevention of falls in older persons. 2010.</a:t>
            </a:r>
            <a:endParaRPr lang="en-US" altLang="en-US" sz="1300" i="1" dirty="0">
              <a:solidFill>
                <a:schemeClr val="bg1"/>
              </a:solidFill>
            </a:endParaRPr>
          </a:p>
          <a:p>
            <a:endParaRPr lang="en-US" sz="1300" dirty="0"/>
          </a:p>
          <a:p>
            <a:r>
              <a:rPr lang="en-US" sz="1300" dirty="0"/>
              <a:t>Have your blood pressure checked regularly. Speak with your doctor about how often to check your blood pressure. </a:t>
            </a:r>
          </a:p>
          <a:p>
            <a:endParaRPr lang="en-US" sz="1300" dirty="0"/>
          </a:p>
          <a:p>
            <a:r>
              <a:rPr lang="en-US" sz="1300" dirty="0"/>
              <a:t>If you get dizzy when you stand up after sitting, see your doctor and have your BP checked for “postural hypotension”. </a:t>
            </a:r>
          </a:p>
          <a:p>
            <a:endParaRPr lang="en-US" sz="1300" dirty="0"/>
          </a:p>
          <a:p>
            <a:r>
              <a:rPr lang="en-US" sz="1300" dirty="0"/>
              <a:t>Some blood pressure medications increase fall risk. Many blood pressure and cardiac medications will initially cause you some dizziness as you change positions. For the first 2-3 weeks after starting a new medication, be especially careful to get up slowly, pump your ankles or move your legs,  and count to 3 before standing up. Then stay standing until you are no longer dizzy before you walk to where you need to go.</a:t>
            </a:r>
          </a:p>
          <a:p>
            <a:endParaRPr lang="en-US" altLang="en-US" b="1" dirty="0"/>
          </a:p>
        </p:txBody>
      </p:sp>
      <p:sp>
        <p:nvSpPr>
          <p:cNvPr id="4" name="Slide Number Placeholder 3"/>
          <p:cNvSpPr>
            <a:spLocks noGrp="1"/>
          </p:cNvSpPr>
          <p:nvPr>
            <p:ph type="sldNum" sz="quarter" idx="5"/>
          </p:nvPr>
        </p:nvSpPr>
        <p:spPr/>
        <p:txBody>
          <a:bodyPr/>
          <a:lstStyle/>
          <a:p>
            <a:pPr>
              <a:defRPr/>
            </a:pPr>
            <a:fld id="{A1598564-8BE9-4199-B0DE-03C459C7D9DF}" type="slidenum">
              <a:rPr lang="en-US" smtClean="0"/>
              <a:pPr>
                <a:defRPr/>
              </a:pPr>
              <a:t>41</a:t>
            </a:fld>
            <a:endParaRPr lang="en-US" dirty="0"/>
          </a:p>
        </p:txBody>
      </p:sp>
    </p:spTree>
    <p:extLst>
      <p:ext uri="{BB962C8B-B14F-4D97-AF65-F5344CB8AC3E}">
        <p14:creationId xmlns:p14="http://schemas.microsoft.com/office/powerpoint/2010/main" val="4071617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Your chances of falling may increase when you change your medications; if you become sick or have an infection; if your pain level changes.</a:t>
            </a:r>
          </a:p>
          <a:p>
            <a:endParaRPr lang="en-US" sz="1300" dirty="0"/>
          </a:p>
          <a:p>
            <a:r>
              <a:rPr lang="en-US" sz="1300" dirty="0"/>
              <a:t>It can also increase if you are tired, or having ongoing sleeping problems; or if you are sad, worried, depressed, or anxious.</a:t>
            </a:r>
          </a:p>
          <a:p>
            <a:endParaRPr lang="en-US" sz="1300" dirty="0"/>
          </a:p>
          <a:p>
            <a:r>
              <a:rPr lang="en-US" sz="1300" dirty="0"/>
              <a:t>If you have had a reduced activity level or bedrest your legs may be come weak and increase your fall risk. Fear of falling also contributes to the cycle of inactivity, weakness, and increased fall risk.</a:t>
            </a:r>
          </a:p>
          <a:p>
            <a:endParaRPr lang="en-US" sz="1300" dirty="0"/>
          </a:p>
          <a:p>
            <a:r>
              <a:rPr lang="en-US" sz="1300" dirty="0"/>
              <a:t>With the new use of a cane or walker there is an increased risk of falls. Be sure you give yourself plenty of time to learn how to use the new device.</a:t>
            </a:r>
          </a:p>
          <a:p>
            <a:endParaRPr lang="en-US" sz="1300" dirty="0"/>
          </a:p>
          <a:p>
            <a:r>
              <a:rPr lang="en-US" sz="1300" dirty="0"/>
              <a:t>Every time you move to a new physical location your fall risk may increase. Learn your environment slowly.  Go to the bathroom on a schedule so there are no emergencies and move with good supportive shoes.</a:t>
            </a:r>
          </a:p>
          <a:p>
            <a:pPr lvl="0">
              <a:lnSpc>
                <a:spcPct val="150000"/>
              </a:lnSpc>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42</a:t>
            </a:fld>
            <a:endParaRPr lang="en-US" dirty="0"/>
          </a:p>
        </p:txBody>
      </p:sp>
    </p:spTree>
    <p:extLst>
      <p:ext uri="{BB962C8B-B14F-4D97-AF65-F5344CB8AC3E}">
        <p14:creationId xmlns:p14="http://schemas.microsoft.com/office/powerpoint/2010/main" val="513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endParaRPr/>
          </a:p>
        </p:txBody>
      </p:sp>
      <p:sp>
        <p:nvSpPr>
          <p:cNvPr id="78" name="Google Shape;78;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500" b="1" u="sng" dirty="0"/>
              <a:t>W</a:t>
            </a:r>
            <a:r>
              <a:rPr lang="en-US" b="1" u="sng" dirty="0"/>
              <a:t>hat should you do if a fall does occur?</a:t>
            </a:r>
            <a:r>
              <a:rPr lang="en-US" dirty="0"/>
              <a:t>   </a:t>
            </a:r>
          </a:p>
          <a:p>
            <a:pPr lvl="0"/>
            <a:endParaRPr lang="en-US" dirty="0"/>
          </a:p>
          <a:p>
            <a:r>
              <a:rPr lang="en-US" b="1" i="1" u="sng" dirty="0"/>
              <a:t>You should</a:t>
            </a:r>
            <a:r>
              <a:rPr lang="en-US" dirty="0"/>
              <a:t>:</a:t>
            </a:r>
          </a:p>
          <a:p>
            <a:endParaRPr lang="en-US" dirty="0"/>
          </a:p>
          <a:p>
            <a:pPr marL="664546" lvl="1" indent="-181240">
              <a:buFont typeface="Arial" panose="020B0604020202020204" pitchFamily="34" charset="0"/>
              <a:buChar char="•"/>
            </a:pPr>
            <a:r>
              <a:rPr lang="en-US" dirty="0"/>
              <a:t>Check for any injury or serious medical condition; don’t try to get up if you think you</a:t>
            </a:r>
            <a:r>
              <a:rPr lang="en-US" baseline="0" dirty="0"/>
              <a:t> have broken your hip, leg, shoulder; instead </a:t>
            </a:r>
            <a:r>
              <a:rPr lang="en-US" dirty="0"/>
              <a:t>call for help.</a:t>
            </a:r>
          </a:p>
          <a:p>
            <a:pPr marL="664546" lvl="1" indent="-181240">
              <a:buFont typeface="Arial" panose="020B0604020202020204" pitchFamily="34" charset="0"/>
              <a:buChar char="•"/>
            </a:pPr>
            <a:endParaRPr lang="en-US" dirty="0"/>
          </a:p>
          <a:p>
            <a:pPr marL="664546" lvl="1" indent="-181240">
              <a:buFont typeface="Arial" panose="020B0604020202020204" pitchFamily="34" charset="0"/>
              <a:buChar char="•"/>
            </a:pPr>
            <a:r>
              <a:rPr lang="en-US" dirty="0"/>
              <a:t>If you think you have hit your head or know you hit your head, seek medical attention right away.  This is very important if you are taking blood thinner medication since it may cause you to bleed in your head.</a:t>
            </a:r>
          </a:p>
          <a:p>
            <a:pPr marL="664546" lvl="1" indent="-181240">
              <a:buFont typeface="Arial" panose="020B0604020202020204" pitchFamily="34" charset="0"/>
              <a:buChar char="•"/>
            </a:pPr>
            <a:endParaRPr lang="en-US" dirty="0"/>
          </a:p>
          <a:p>
            <a:pPr marL="664546" lvl="1" indent="-181240">
              <a:buFont typeface="Arial" panose="020B0604020202020204" pitchFamily="34" charset="0"/>
              <a:buChar char="•"/>
            </a:pPr>
            <a:r>
              <a:rPr lang="en-US" dirty="0"/>
              <a:t>Check the location for safety hazards, wet floor, clutter, lighting, unsafe furniture. Make changes to</a:t>
            </a:r>
            <a:r>
              <a:rPr lang="en-US" baseline="0" dirty="0"/>
              <a:t> correct them as soon as possible.</a:t>
            </a:r>
            <a:endParaRPr lang="en-US" dirty="0"/>
          </a:p>
          <a:p>
            <a:pPr marL="483306" lvl="1"/>
            <a:endParaRPr lang="en-US" dirty="0"/>
          </a:p>
          <a:p>
            <a:pPr marL="664546" lvl="1" indent="-181240">
              <a:buFont typeface="Arial" panose="020B0604020202020204" pitchFamily="34" charset="0"/>
              <a:buChar char="•"/>
            </a:pPr>
            <a:r>
              <a:rPr lang="en-US" dirty="0"/>
              <a:t>After the fact, you need to report whatever</a:t>
            </a:r>
            <a:r>
              <a:rPr lang="en-US" baseline="0" dirty="0"/>
              <a:t> </a:t>
            </a:r>
            <a:r>
              <a:rPr lang="en-US" dirty="0"/>
              <a:t>safety hazard you observed to the appropriate people, such as family member, maintenance, housekeeping, or staff</a:t>
            </a:r>
            <a:r>
              <a:rPr lang="en-US" baseline="0" dirty="0"/>
              <a:t> </a:t>
            </a:r>
            <a:r>
              <a:rPr lang="en-US" b="0" baseline="0" dirty="0"/>
              <a:t>in order to fix the hazard so that a fall doesn’t happen again.</a:t>
            </a:r>
          </a:p>
          <a:p>
            <a:pPr marL="664546" lvl="1" indent="-181240">
              <a:buFont typeface="Arial" panose="020B0604020202020204" pitchFamily="34" charset="0"/>
              <a:buChar char="•"/>
            </a:pPr>
            <a:endParaRPr lang="en-US" b="1" baseline="0"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43</a:t>
            </a:fld>
            <a:endParaRPr lang="en-US" dirty="0"/>
          </a:p>
        </p:txBody>
      </p:sp>
    </p:spTree>
    <p:extLst>
      <p:ext uri="{BB962C8B-B14F-4D97-AF65-F5344CB8AC3E}">
        <p14:creationId xmlns:p14="http://schemas.microsoft.com/office/powerpoint/2010/main" val="2692975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44</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2563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endParaRPr/>
          </a:p>
        </p:txBody>
      </p:sp>
      <p:sp>
        <p:nvSpPr>
          <p:cNvPr id="216" name="Google Shape;216;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things you can do to prevent falls. Start small.  Choose one risk factor at a time to address and contact a health professional who can help you address it. </a:t>
            </a:r>
          </a:p>
          <a:p>
            <a:endParaRPr lang="en-US" baseline="0" dirty="0"/>
          </a:p>
          <a:p>
            <a:r>
              <a:rPr lang="en-US" baseline="0" dirty="0"/>
              <a:t>Your pharmacist or doctor can review your medications to look at the side effects that may cause you to fall. There may be other things that will work for you.</a:t>
            </a:r>
          </a:p>
          <a:p>
            <a:endParaRPr lang="en-US" baseline="0" dirty="0"/>
          </a:p>
          <a:p>
            <a:r>
              <a:rPr lang="en-US" baseline="0" dirty="0"/>
              <a:t>An occupational therapist </a:t>
            </a:r>
            <a:r>
              <a:rPr lang="en-US" sz="1300" dirty="0"/>
              <a:t>can do a home assessment and give you ideas to make your home safer to help decrease your risk of falling.</a:t>
            </a:r>
          </a:p>
          <a:p>
            <a:endParaRPr lang="en-US" sz="1300" dirty="0"/>
          </a:p>
          <a:p>
            <a:r>
              <a:rPr lang="en-US" dirty="0"/>
              <a:t>A physical therapist can teach you how to use your cane or walker at the proper height; and help with balance, strength, and the ability to walk safely.</a:t>
            </a:r>
          </a:p>
          <a:p>
            <a:endParaRPr lang="en-US" dirty="0"/>
          </a:p>
          <a:p>
            <a:r>
              <a:rPr lang="en-US" dirty="0"/>
              <a:t>Your</a:t>
            </a:r>
            <a:r>
              <a:rPr lang="en-US" baseline="0" dirty="0"/>
              <a:t> COA community health educator can help you reach these resources in your community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46</a:t>
            </a:fld>
            <a:endParaRPr lang="en-US" dirty="0"/>
          </a:p>
        </p:txBody>
      </p:sp>
    </p:spTree>
    <p:extLst>
      <p:ext uri="{BB962C8B-B14F-4D97-AF65-F5344CB8AC3E}">
        <p14:creationId xmlns:p14="http://schemas.microsoft.com/office/powerpoint/2010/main" val="2217165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Poll the audience</a:t>
            </a:r>
          </a:p>
          <a:p>
            <a:endParaRPr lang="en-US" b="1" dirty="0"/>
          </a:p>
          <a:p>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47</a:t>
            </a:fld>
            <a:endParaRPr lang="en-US" dirty="0"/>
          </a:p>
        </p:txBody>
      </p:sp>
    </p:spTree>
    <p:extLst>
      <p:ext uri="{BB962C8B-B14F-4D97-AF65-F5344CB8AC3E}">
        <p14:creationId xmlns:p14="http://schemas.microsoft.com/office/powerpoint/2010/main" val="815443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48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7587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49</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3889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50</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9053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have listed some evidence</a:t>
            </a:r>
            <a:r>
              <a:rPr lang="en-US" baseline="0" dirty="0"/>
              <a:t> based resources for you on line and provided some pamphlets for you as well. </a:t>
            </a:r>
          </a:p>
          <a:p>
            <a:endParaRPr lang="en-US" baseline="0" dirty="0"/>
          </a:p>
          <a:p>
            <a:r>
              <a:rPr lang="en-US" baseline="0" dirty="0"/>
              <a:t>We hope this is a good year for you in working to prevent falls.</a:t>
            </a:r>
          </a:p>
          <a:p>
            <a:endParaRPr lang="en-US" baseline="0" dirty="0"/>
          </a:p>
          <a:p>
            <a:r>
              <a:rPr lang="en-US" b="1" baseline="0" dirty="0"/>
              <a:t>Note to presenters – you will need to provide pamphlets as recommended from the STEADI or revise the text.</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51</a:t>
            </a:fld>
            <a:endParaRPr lang="en-US" dirty="0"/>
          </a:p>
        </p:txBody>
      </p:sp>
    </p:spTree>
    <p:extLst>
      <p:ext uri="{BB962C8B-B14F-4D97-AF65-F5344CB8AC3E}">
        <p14:creationId xmlns:p14="http://schemas.microsoft.com/office/powerpoint/2010/main" val="378687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r>
              <a:rPr lang="en-US" baseline="0" dirty="0"/>
              <a:t> the audience, have a dialogue with them. </a:t>
            </a:r>
          </a:p>
          <a:p>
            <a:endParaRPr lang="en-US" baseline="0" dirty="0"/>
          </a:p>
          <a:p>
            <a:r>
              <a:rPr lang="en-US" baseline="0" dirty="0"/>
              <a:t>*Write down the number of people who answer yes to the questions.</a:t>
            </a:r>
          </a:p>
          <a:p>
            <a:endParaRPr lang="en-US" baseline="0" dirty="0"/>
          </a:p>
          <a:p>
            <a:r>
              <a:rPr lang="en-US" baseline="0" dirty="0"/>
              <a:t>If you need to facilitate more participation, give an experience of an older adult you know who suffered a fall and the consequences (fracture, hospitalization, loss of independence, nursing home placement … ) etc.</a:t>
            </a:r>
          </a:p>
          <a:p>
            <a:endParaRPr lang="en-US" baseline="0" dirty="0"/>
          </a:p>
          <a:p>
            <a:r>
              <a:rPr lang="en-US" baseline="0" dirty="0"/>
              <a:t>Encourage sharing of stories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7</a:t>
            </a:fld>
            <a:endParaRPr lang="en-US" dirty="0"/>
          </a:p>
        </p:txBody>
      </p:sp>
    </p:spTree>
    <p:extLst>
      <p:ext uri="{BB962C8B-B14F-4D97-AF65-F5344CB8AC3E}">
        <p14:creationId xmlns:p14="http://schemas.microsoft.com/office/powerpoint/2010/main" val="201562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If you land on a wall, chair, or bed you are </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977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731520" y="4620577"/>
            <a:ext cx="5852160" cy="3780473"/>
          </a:xfrm>
          <a:prstGeom prst="rect">
            <a:avLst/>
          </a:prstGeom>
          <a:noFill/>
          <a:ln>
            <a:noFill/>
          </a:ln>
        </p:spPr>
        <p:txBody>
          <a:bodyPr spcFirstLastPara="1" wrap="square" lIns="96637" tIns="48304" rIns="96637" bIns="48304" anchor="t" anchorCtr="0">
            <a:noAutofit/>
          </a:bodyPr>
          <a:lstStyle/>
          <a:p>
            <a:pPr defTabSz="966612">
              <a:buSzPts val="1400"/>
              <a:defRPr/>
            </a:pPr>
            <a:r>
              <a:rPr lang="en-US" dirty="0" smtClean="0"/>
              <a:t>Shumway-Cook A, Baldwin M, </a:t>
            </a:r>
            <a:r>
              <a:rPr lang="en-US" dirty="0" err="1" smtClean="0"/>
              <a:t>Polissar</a:t>
            </a:r>
            <a:r>
              <a:rPr lang="en-US" dirty="0" smtClean="0"/>
              <a:t> NL, Gruber W. Predicting the Probability for Falls in Community-Dwelling Older Adults. Physical Therapy. 1997;77(8):812-819. doi:10.1093/</a:t>
            </a:r>
            <a:r>
              <a:rPr lang="en-US" dirty="0" err="1" smtClean="0"/>
              <a:t>ptj</a:t>
            </a:r>
            <a:r>
              <a:rPr lang="en-US" dirty="0" smtClean="0"/>
              <a:t>/77.8.812. </a:t>
            </a:r>
          </a:p>
          <a:p>
            <a:pPr>
              <a:buSzPts val="1400"/>
            </a:pPr>
            <a:endParaRPr lang="en-US" dirty="0" smtClean="0"/>
          </a:p>
          <a:p>
            <a:pPr>
              <a:buSzPts val="1400"/>
            </a:pPr>
            <a:endParaRPr lang="en-US" dirty="0" smtClean="0"/>
          </a:p>
          <a:p>
            <a:pPr>
              <a:buSzPts val="1400"/>
            </a:pPr>
            <a:r>
              <a:rPr lang="en-US" dirty="0" smtClean="0"/>
              <a:t>Clarify </a:t>
            </a:r>
            <a:r>
              <a:rPr lang="en-US" dirty="0"/>
              <a:t>with the patient the circumstances surrounding the fall.  </a:t>
            </a:r>
            <a:endParaRPr dirty="0"/>
          </a:p>
          <a:p>
            <a:pPr>
              <a:buSzPts val="1400"/>
            </a:pPr>
            <a:r>
              <a:rPr lang="en-US" dirty="0"/>
              <a:t>No single event caused the fall. No injury has to be sustained.  </a:t>
            </a:r>
            <a:endParaRPr dirty="0"/>
          </a:p>
          <a:p>
            <a:pPr>
              <a:buSzPts val="1400"/>
            </a:pPr>
            <a:r>
              <a:rPr lang="en-US" dirty="0"/>
              <a:t>Fall:  unintentional loss in balance that leads to failure of postural stability”  or sudden and unexpected change in position which usually results in landing on the  floor.”</a:t>
            </a:r>
            <a:endParaRPr dirty="0"/>
          </a:p>
          <a:p>
            <a:pPr>
              <a:buSzPts val="1400"/>
            </a:pPr>
            <a:r>
              <a:rPr lang="en-US" dirty="0">
                <a:solidFill>
                  <a:schemeClr val="accent4"/>
                </a:solidFill>
                <a:latin typeface="Roboto"/>
                <a:ea typeface="Roboto"/>
                <a:cs typeface="Roboto"/>
                <a:sym typeface="Roboto"/>
              </a:rPr>
              <a:t>Nelson, R, Amin, M: Falls in the elderly. </a:t>
            </a:r>
            <a:r>
              <a:rPr lang="en-US" dirty="0" err="1">
                <a:solidFill>
                  <a:schemeClr val="accent4"/>
                </a:solidFill>
                <a:latin typeface="Roboto"/>
                <a:ea typeface="Roboto"/>
                <a:cs typeface="Roboto"/>
                <a:sym typeface="Roboto"/>
              </a:rPr>
              <a:t>Emerg</a:t>
            </a:r>
            <a:r>
              <a:rPr lang="en-US" dirty="0">
                <a:solidFill>
                  <a:schemeClr val="accent4"/>
                </a:solidFill>
                <a:latin typeface="Roboto"/>
                <a:ea typeface="Roboto"/>
                <a:cs typeface="Roboto"/>
                <a:sym typeface="Roboto"/>
              </a:rPr>
              <a:t> Med Clin North Am. 8, 1990, 309–324</a:t>
            </a:r>
            <a:endParaRPr dirty="0"/>
          </a:p>
          <a:p>
            <a:pPr>
              <a:buSzPts val="1400"/>
            </a:pPr>
            <a:r>
              <a:rPr lang="en-US" dirty="0"/>
              <a:t>Recurrent fallers:  those who have fallen 2 or more times in the wither 6 or 12 months</a:t>
            </a:r>
            <a:endParaRPr dirty="0"/>
          </a:p>
        </p:txBody>
      </p:sp>
      <p:sp>
        <p:nvSpPr>
          <p:cNvPr id="156" name="Google Shape;156;p3:notes"/>
          <p:cNvSpPr txBox="1">
            <a:spLocks noGrp="1"/>
          </p:cNvSpPr>
          <p:nvPr>
            <p:ph type="sldNum" idx="12"/>
          </p:nvPr>
        </p:nvSpPr>
        <p:spPr>
          <a:xfrm>
            <a:off x="4143587" y="9119474"/>
            <a:ext cx="3169920" cy="481726"/>
          </a:xfrm>
          <a:prstGeom prst="rect">
            <a:avLst/>
          </a:prstGeom>
          <a:noFill/>
          <a:ln>
            <a:noFill/>
          </a:ln>
        </p:spPr>
        <p:txBody>
          <a:bodyPr spcFirstLastPara="1" wrap="square" lIns="96637" tIns="48304" rIns="96637" bIns="48304" anchor="b" anchorCtr="0">
            <a:noAutofit/>
          </a:bodyPr>
          <a:lstStyle/>
          <a:p>
            <a:pPr>
              <a:buSzPts val="1400"/>
            </a:pPr>
            <a:fld id="{00000000-1234-1234-1234-123412341234}" type="slidenum">
              <a:rPr lang="en-US"/>
              <a:pPr>
                <a:buSzPts val="1400"/>
              </a:pPr>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Shumway-Cook A, Baldwin M, </a:t>
            </a:r>
            <a:r>
              <a:rPr lang="en-US" dirty="0" err="1" smtClean="0"/>
              <a:t>Polissar</a:t>
            </a:r>
            <a:r>
              <a:rPr lang="en-US" dirty="0" smtClean="0"/>
              <a:t> NL, Gruber W. Predicting the Probability for Falls in Community-Dwelling Older Adults. Physical Therapy. 1997;77(8):812-819. doi:10.1093/</a:t>
            </a:r>
            <a:r>
              <a:rPr lang="en-US" dirty="0" err="1" smtClean="0"/>
              <a:t>ptj</a:t>
            </a:r>
            <a:r>
              <a:rPr lang="en-US" dirty="0" smtClean="0"/>
              <a:t>/77.8.812. </a:t>
            </a:r>
          </a:p>
          <a:p>
            <a:endParaRPr lang="en-US" dirty="0"/>
          </a:p>
        </p:txBody>
      </p:sp>
      <p:sp>
        <p:nvSpPr>
          <p:cNvPr id="4" name="Slide Number Placeholder 3"/>
          <p:cNvSpPr>
            <a:spLocks noGrp="1"/>
          </p:cNvSpPr>
          <p:nvPr>
            <p:ph type="sldNum" sz="quarter" idx="10"/>
          </p:nvPr>
        </p:nvSpPr>
        <p:spPr/>
        <p:txBody>
          <a:bodyPr/>
          <a:lstStyle/>
          <a:p>
            <a:fld id="{625E973A-D461-41A0-BDA7-8DB6CEA1BE6F}" type="slidenum">
              <a:rPr lang="en-US" smtClean="0"/>
              <a:t>10</a:t>
            </a:fld>
            <a:endParaRPr lang="en-US"/>
          </a:p>
        </p:txBody>
      </p:sp>
    </p:spTree>
    <p:extLst>
      <p:ext uri="{BB962C8B-B14F-4D97-AF65-F5344CB8AC3E}">
        <p14:creationId xmlns:p14="http://schemas.microsoft.com/office/powerpoint/2010/main" val="2110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err="1">
                <a:solidFill>
                  <a:schemeClr val="bg1"/>
                </a:solidFill>
              </a:rPr>
              <a:t>Terroso</a:t>
            </a:r>
            <a:r>
              <a:rPr lang="en-US" sz="1300" dirty="0">
                <a:solidFill>
                  <a:schemeClr val="bg1"/>
                </a:solidFill>
              </a:rPr>
              <a:t> M, Rosa N, Torres Marques A, </a:t>
            </a:r>
            <a:r>
              <a:rPr lang="en-US" sz="1300" dirty="0" err="1">
                <a:solidFill>
                  <a:schemeClr val="bg1"/>
                </a:solidFill>
              </a:rPr>
              <a:t>Simoes</a:t>
            </a:r>
            <a:r>
              <a:rPr lang="en-US" sz="1300" dirty="0">
                <a:solidFill>
                  <a:schemeClr val="bg1"/>
                </a:solidFill>
              </a:rPr>
              <a:t> R. Physical consequences of falls in the elderly: a literature review from 1995 to 2010. European Review of Aging and Physical Activity. 2013;11(1):51-59. </a:t>
            </a:r>
          </a:p>
          <a:p>
            <a:endParaRPr lang="en-US" dirty="0"/>
          </a:p>
        </p:txBody>
      </p:sp>
      <p:sp>
        <p:nvSpPr>
          <p:cNvPr id="4" name="Slide Number Placeholder 3"/>
          <p:cNvSpPr>
            <a:spLocks noGrp="1"/>
          </p:cNvSpPr>
          <p:nvPr>
            <p:ph type="sldNum" sz="quarter" idx="10"/>
          </p:nvPr>
        </p:nvSpPr>
        <p:spPr/>
        <p:txBody>
          <a:bodyPr/>
          <a:lstStyle/>
          <a:p>
            <a:fld id="{625E973A-D461-41A0-BDA7-8DB6CEA1BE6F}" type="slidenum">
              <a:rPr lang="en-US" smtClean="0"/>
              <a:t>11</a:t>
            </a:fld>
            <a:endParaRPr lang="en-US"/>
          </a:p>
        </p:txBody>
      </p:sp>
    </p:spTree>
    <p:extLst>
      <p:ext uri="{BB962C8B-B14F-4D97-AF65-F5344CB8AC3E}">
        <p14:creationId xmlns:p14="http://schemas.microsoft.com/office/powerpoint/2010/main" val="2786498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APTA Sans SemiBold" panose="00000700000000000000" pitchFamily="2" charset="0"/>
              </a:defRPr>
            </a:lvl1pPr>
            <a:extLst/>
          </a:lstStyle>
          <a:p>
            <a:r>
              <a:rPr kumimoji="0" lang="en-US" dirty="0"/>
              <a:t>Click to edit Master title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latin typeface="APTA Sans Regular" panose="00000500000000000000"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31669"/>
          <a:stretch/>
        </p:blipFill>
        <p:spPr>
          <a:xfrm>
            <a:off x="-3" y="4021431"/>
            <a:ext cx="9151089" cy="1124678"/>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19800" y="4115726"/>
            <a:ext cx="3048006" cy="10088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1">
                  <a:lumMod val="50000"/>
                  <a:lumOff val="50000"/>
                </a:schemeClr>
              </a:buClr>
              <a:defRPr>
                <a:latin typeface="APTA Sans Regular" panose="00000500000000000000" pitchFamily="2" charset="0"/>
              </a:defRPr>
            </a:lvl1pPr>
            <a:lvl2pPr>
              <a:buClr>
                <a:schemeClr val="tx1">
                  <a:lumMod val="50000"/>
                  <a:lumOff val="50000"/>
                </a:schemeClr>
              </a:buClr>
              <a:defRPr>
                <a:latin typeface="APTA Sans Regular" panose="00000500000000000000" pitchFamily="2" charset="0"/>
              </a:defRPr>
            </a:lvl2pPr>
            <a:lvl3pPr>
              <a:buClr>
                <a:schemeClr val="tx1">
                  <a:lumMod val="50000"/>
                  <a:lumOff val="50000"/>
                </a:schemeClr>
              </a:buClr>
              <a:defRPr>
                <a:latin typeface="APTA Sans Regular" panose="00000500000000000000" pitchFamily="2" charset="0"/>
              </a:defRPr>
            </a:lvl3pPr>
            <a:lvl4pPr>
              <a:buClr>
                <a:schemeClr val="tx1">
                  <a:lumMod val="50000"/>
                  <a:lumOff val="50000"/>
                </a:schemeClr>
              </a:buClr>
              <a:defRPr>
                <a:latin typeface="APTA Sans Regular" panose="00000500000000000000" pitchFamily="2" charset="0"/>
              </a:defRPr>
            </a:lvl4pPr>
            <a:lvl5pPr>
              <a:buClr>
                <a:schemeClr val="tx1">
                  <a:lumMod val="50000"/>
                  <a:lumOff val="50000"/>
                </a:schemeClr>
              </a:buClr>
              <a:defRPr>
                <a:latin typeface="APTA Sans Regular" panose="00000500000000000000" pitchFamily="2"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rtlCol="0"/>
          <a:lstStyle>
            <a:lvl1pPr>
              <a:defRPr>
                <a:latin typeface="APTA Sans Medium" panose="00000600000000000000" pitchFamily="2" charset="0"/>
              </a:defRPr>
            </a:lvl1pPr>
            <a:extLst/>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0" y="0"/>
            <a:ext cx="9144000" cy="455295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6" name="Title 1"/>
          <p:cNvSpPr>
            <a:spLocks noGrp="1"/>
          </p:cNvSpPr>
          <p:nvPr>
            <p:ph type="title"/>
          </p:nvPr>
        </p:nvSpPr>
        <p:spPr>
          <a:xfrm>
            <a:off x="228600" y="3648842"/>
            <a:ext cx="8686800" cy="422004"/>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latin typeface="APTA Sans Medium" panose="00000600000000000000" pitchFamily="2" charset="0"/>
              </a:defRPr>
            </a:lvl1pPr>
            <a:extLst/>
          </a:lstStyle>
          <a:p>
            <a:r>
              <a:rPr kumimoji="0" lang="en-US" dirty="0"/>
              <a:t>Click to edit Master title style</a:t>
            </a:r>
          </a:p>
        </p:txBody>
      </p:sp>
      <p:sp>
        <p:nvSpPr>
          <p:cNvPr id="7" name="Text Placeholder 3"/>
          <p:cNvSpPr>
            <a:spLocks noGrp="1"/>
          </p:cNvSpPr>
          <p:nvPr>
            <p:ph type="body" sz="half" idx="2"/>
          </p:nvPr>
        </p:nvSpPr>
        <p:spPr>
          <a:xfrm>
            <a:off x="1141232" y="4158752"/>
            <a:ext cx="7774168" cy="317998"/>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0" y="2266950"/>
            <a:ext cx="5599176" cy="661434"/>
          </a:xfrm>
        </p:spPr>
        <p:txBody>
          <a:bodyPr vert="horz" anchor="b">
            <a:noAutofit/>
            <a:scene3d>
              <a:camera prst="orthographicFront"/>
              <a:lightRig rig="soft" dir="t"/>
            </a:scene3d>
            <a:sp3d prstMaterial="softEdge">
              <a:bevelT w="25400" h="25400"/>
            </a:sp3d>
          </a:bodyPr>
          <a:lstStyle>
            <a:lvl1pPr algn="l">
              <a:buNone/>
              <a:defRPr sz="3600" b="1" cap="none" baseline="0">
                <a:solidFill>
                  <a:schemeClr val="tx1"/>
                </a:solidFill>
                <a:effectLst>
                  <a:outerShdw blurRad="31750" dist="25400" dir="5400000" algn="tl" rotWithShape="0">
                    <a:srgbClr val="000000">
                      <a:alpha val="25000"/>
                    </a:srgbClr>
                  </a:outerShdw>
                </a:effectLst>
                <a:latin typeface="APTA Sans Medium" panose="00000600000000000000" pitchFamily="2" charset="0"/>
              </a:defRPr>
            </a:lvl1pPr>
            <a:extLst/>
          </a:lstStyle>
          <a:p>
            <a:r>
              <a:rPr kumimoji="0" lang="en-US" dirty="0"/>
              <a:t>Award Winner Name</a:t>
            </a:r>
          </a:p>
        </p:txBody>
      </p:sp>
      <p:sp>
        <p:nvSpPr>
          <p:cNvPr id="3" name="Text Placeholder 2"/>
          <p:cNvSpPr>
            <a:spLocks noGrp="1"/>
          </p:cNvSpPr>
          <p:nvPr>
            <p:ph type="body" idx="1" hasCustomPrompt="1"/>
          </p:nvPr>
        </p:nvSpPr>
        <p:spPr>
          <a:xfrm>
            <a:off x="2895600" y="2952750"/>
            <a:ext cx="5599113" cy="609600"/>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Award name</a:t>
            </a:r>
          </a:p>
        </p:txBody>
      </p:sp>
      <p:sp>
        <p:nvSpPr>
          <p:cNvPr id="4" name="Rectangle 3"/>
          <p:cNvSpPr/>
          <p:nvPr userDrawn="1"/>
        </p:nvSpPr>
        <p:spPr>
          <a:xfrm>
            <a:off x="457200" y="742950"/>
            <a:ext cx="2286000" cy="2590800"/>
          </a:xfrm>
          <a:prstGeom prst="rect">
            <a:avLst/>
          </a:prstGeom>
          <a:no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9271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
        <p:nvSpPr>
          <p:cNvPr id="7" name="Content Placeholder 2"/>
          <p:cNvSpPr>
            <a:spLocks noGrp="1"/>
          </p:cNvSpPr>
          <p:nvPr>
            <p:ph idx="1"/>
          </p:nvPr>
        </p:nvSpPr>
        <p:spPr>
          <a:xfrm>
            <a:off x="457200" y="1110997"/>
            <a:ext cx="8229600" cy="3394472"/>
          </a:xfrm>
        </p:spPr>
        <p:txBody>
          <a:bodyPr/>
          <a:lstStyle>
            <a:lvl1pPr>
              <a:buClr>
                <a:schemeClr val="tx1">
                  <a:lumMod val="50000"/>
                  <a:lumOff val="50000"/>
                </a:schemeClr>
              </a:buClr>
              <a:defRPr>
                <a:latin typeface="APTA Sans Regular" panose="00000500000000000000" pitchFamily="2" charset="0"/>
              </a:defRPr>
            </a:lvl1pPr>
            <a:lvl2pPr>
              <a:buClr>
                <a:schemeClr val="tx1">
                  <a:lumMod val="50000"/>
                  <a:lumOff val="50000"/>
                </a:schemeClr>
              </a:buClr>
              <a:defRPr>
                <a:latin typeface="APTA Sans Regular" panose="00000500000000000000" pitchFamily="2" charset="0"/>
              </a:defRPr>
            </a:lvl2pPr>
            <a:lvl3pPr>
              <a:buClr>
                <a:schemeClr val="tx1">
                  <a:lumMod val="50000"/>
                  <a:lumOff val="50000"/>
                </a:schemeClr>
              </a:buClr>
              <a:defRPr>
                <a:latin typeface="APTA Sans Regular" panose="00000500000000000000" pitchFamily="2" charset="0"/>
              </a:defRPr>
            </a:lvl3pPr>
            <a:lvl4pPr>
              <a:buClr>
                <a:schemeClr val="tx1">
                  <a:lumMod val="50000"/>
                  <a:lumOff val="50000"/>
                </a:schemeClr>
              </a:buClr>
              <a:defRPr>
                <a:latin typeface="APTA Sans Regular" panose="00000500000000000000" pitchFamily="2" charset="0"/>
              </a:defRPr>
            </a:lvl4pPr>
            <a:lvl5pPr>
              <a:buClr>
                <a:schemeClr val="tx1">
                  <a:lumMod val="50000"/>
                  <a:lumOff val="50000"/>
                </a:schemeClr>
              </a:buClr>
              <a:defRPr>
                <a:latin typeface="APTA Sans Regular" panose="00000500000000000000" pitchFamily="2"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Autofit/>
            <a:scene3d>
              <a:camera prst="orthographicFront"/>
              <a:lightRig rig="soft" dir="t"/>
            </a:scene3d>
            <a:sp3d prstMaterial="softEdge">
              <a:bevelT w="25400" h="25400"/>
            </a:sp3d>
          </a:bodyPr>
          <a:lstStyle>
            <a:lvl1pPr algn="r">
              <a:buNone/>
              <a:defRPr sz="4800" b="1" cap="none" baseline="0">
                <a:solidFill>
                  <a:schemeClr val="tx1"/>
                </a:solidFill>
                <a:effectLst>
                  <a:outerShdw blurRad="31750" dist="25400" dir="5400000" algn="tl" rotWithShape="0">
                    <a:srgbClr val="000000">
                      <a:alpha val="25000"/>
                    </a:srgbClr>
                  </a:outerShdw>
                </a:effectLst>
                <a:latin typeface="APTA Sans Medium" panose="00000600000000000000" pitchFamily="2" charset="0"/>
              </a:defRPr>
            </a:lvl1pPr>
            <a:extLst/>
          </a:lstStyle>
          <a:p>
            <a:r>
              <a:rPr kumimoji="0" lang="en-US" dirty="0"/>
              <a:t>Click to edit Master title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CC2B-8CB6-45E3-8354-8C232D388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59C46-67B5-465B-A5B6-709C57A6EEF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80871-22F5-4305-8910-D96F663C486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E63727-7271-4CA9-AE8C-3998827E199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3CCAF53-CC29-41E1-BD1D-7B2113F2CB65}"/>
              </a:ext>
            </a:extLst>
          </p:cNvPr>
          <p:cNvSpPr>
            <a:spLocks noGrp="1"/>
          </p:cNvSpPr>
          <p:nvPr>
            <p:ph type="ftr" sz="quarter" idx="11"/>
          </p:nvPr>
        </p:nvSpPr>
        <p:spPr/>
        <p:txBody>
          <a:bodyPr/>
          <a:lstStyle/>
          <a:p>
            <a:r>
              <a:rPr lang="en-US"/>
              <a:t>1. </a:t>
            </a:r>
          </a:p>
        </p:txBody>
      </p:sp>
      <p:sp>
        <p:nvSpPr>
          <p:cNvPr id="7" name="Slide Number Placeholder 6">
            <a:extLst>
              <a:ext uri="{FF2B5EF4-FFF2-40B4-BE49-F238E27FC236}">
                <a16:creationId xmlns:a16="http://schemas.microsoft.com/office/drawing/2014/main" id="{C8FC9AAA-BF7D-4872-A008-804702A6E33B}"/>
              </a:ext>
            </a:extLst>
          </p:cNvPr>
          <p:cNvSpPr>
            <a:spLocks noGrp="1"/>
          </p:cNvSpPr>
          <p:nvPr>
            <p:ph type="sldNum" sz="quarter" idx="12"/>
          </p:nvPr>
        </p:nvSpPr>
        <p:spPr/>
        <p:txBody>
          <a:body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409873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1655-EE4D-45F0-85F6-6C4FCE2E1B0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AFEABE-6DCA-4D3D-9E7A-3F17F472C6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CBAE4C6-702E-448E-A802-B11BA4911DC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817951-7ABF-4E8E-85DA-8A0B96F8894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4BCC688-5540-4CF6-9000-D002A1E129B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14C09-A577-431E-B4F2-ECB0606864A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F0BFC67-2019-45B6-A26F-4CB06A2A7A3B}"/>
              </a:ext>
            </a:extLst>
          </p:cNvPr>
          <p:cNvSpPr>
            <a:spLocks noGrp="1"/>
          </p:cNvSpPr>
          <p:nvPr>
            <p:ph type="ftr" sz="quarter" idx="11"/>
          </p:nvPr>
        </p:nvSpPr>
        <p:spPr/>
        <p:txBody>
          <a:bodyPr/>
          <a:lstStyle/>
          <a:p>
            <a:r>
              <a:rPr lang="en-US"/>
              <a:t>1. </a:t>
            </a:r>
          </a:p>
        </p:txBody>
      </p:sp>
      <p:sp>
        <p:nvSpPr>
          <p:cNvPr id="9" name="Slide Number Placeholder 8">
            <a:extLst>
              <a:ext uri="{FF2B5EF4-FFF2-40B4-BE49-F238E27FC236}">
                <a16:creationId xmlns:a16="http://schemas.microsoft.com/office/drawing/2014/main" id="{5365DFAD-F2E9-4327-93C7-CC91056F9B95}"/>
              </a:ext>
            </a:extLst>
          </p:cNvPr>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348034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A1E05E-E1A3-4625-895A-94B51D12285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6F58020-E007-47CA-80BD-537A8296B4AC}"/>
              </a:ext>
            </a:extLst>
          </p:cNvPr>
          <p:cNvSpPr>
            <a:spLocks noGrp="1"/>
          </p:cNvSpPr>
          <p:nvPr>
            <p:ph type="ftr" sz="quarter" idx="11"/>
          </p:nvPr>
        </p:nvSpPr>
        <p:spPr/>
        <p:txBody>
          <a:bodyPr/>
          <a:lstStyle/>
          <a:p>
            <a:r>
              <a:rPr lang="en-US"/>
              <a:t>1. </a:t>
            </a:r>
          </a:p>
        </p:txBody>
      </p:sp>
      <p:sp>
        <p:nvSpPr>
          <p:cNvPr id="4" name="Slide Number Placeholder 3">
            <a:extLst>
              <a:ext uri="{FF2B5EF4-FFF2-40B4-BE49-F238E27FC236}">
                <a16:creationId xmlns:a16="http://schemas.microsoft.com/office/drawing/2014/main" id="{931E4CBF-B1AB-4A95-9F0D-41F7A53AD330}"/>
              </a:ext>
            </a:extLst>
          </p:cNvPr>
          <p:cNvSpPr>
            <a:spLocks noGrp="1"/>
          </p:cNvSpPr>
          <p:nvPr>
            <p:ph type="sldNum" sz="quarter" idx="12"/>
          </p:nvPr>
        </p:nvSpPr>
        <p:spPr/>
        <p:txBody>
          <a:body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40329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4586151"/>
            <a:ext cx="9144000" cy="557349"/>
          </a:xfrm>
          <a:prstGeom prst="rect">
            <a:avLst/>
          </a:prstGeom>
        </p:spPr>
      </p:pic>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073663" y="4592790"/>
            <a:ext cx="2070337" cy="55071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91" r:id="rId3"/>
    <p:sldLayoutId id="2147483694" r:id="rId4"/>
    <p:sldLayoutId id="2147483690" r:id="rId5"/>
    <p:sldLayoutId id="2147483687" r:id="rId6"/>
    <p:sldLayoutId id="2147483695" r:id="rId7"/>
    <p:sldLayoutId id="2147483696" r:id="rId8"/>
    <p:sldLayoutId id="2147483697" r:id="rId9"/>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PTA Sans SemiBold" panose="00000700000000000000" pitchFamily="2"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PTA Sans Regular" panose="00000500000000000000" pitchFamily="2"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PTA Sans Regular" panose="00000500000000000000" pitchFamily="2"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PTA Sans Regular" panose="00000500000000000000" pitchFamily="2"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PTA Sans Regular" panose="00000500000000000000" pitchFamily="2"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PTA Sans Regular" panose="00000500000000000000" pitchFamily="2"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steadi/pdf/stay_independent_brochure-print.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dc.gov/steadi/pdf/Stay_Independent_brochure-prin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https://www.cdc.gov/steadi/pdf/check_for_safety_brochure-a.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ncoa.org/healthy-aging/falls-prevention/falls-prevention-programs-for-older-adult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ncoa.org/resources/falls-free-coalition-overview/"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aota.org/About-Occupational-Therapy/Patients-Clients/Adults.aspx" TargetMode="External"/><Relationship Id="rId2" Type="http://schemas.openxmlformats.org/officeDocument/2006/relationships/hyperlink" Target="http://www.moveforwardpt.com/symptomsconditionsdetail.aspx?cid=85726fb6-14c4-4c16-9a4c-3736dceac9f0" TargetMode="External"/><Relationship Id="rId1" Type="http://schemas.openxmlformats.org/officeDocument/2006/relationships/slideLayout" Target="../slideLayouts/slideLayout2.xml"/><Relationship Id="rId4" Type="http://schemas.openxmlformats.org/officeDocument/2006/relationships/hyperlink" Target="http://www.aarp.org/livable-communities/info-2014/aarp-home-fit-guide-aging-in-place.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p15"/>
          <p:cNvSpPr txBox="1"/>
          <p:nvPr/>
        </p:nvSpPr>
        <p:spPr>
          <a:xfrm>
            <a:off x="88490" y="495300"/>
            <a:ext cx="8882216" cy="1241775"/>
          </a:xfrm>
          <a:prstGeom prst="rect">
            <a:avLst/>
          </a:prstGeom>
          <a:noFill/>
          <a:ln>
            <a:noFill/>
          </a:ln>
        </p:spPr>
        <p:txBody>
          <a:bodyPr spcFirstLastPara="1" wrap="square" lIns="68569" tIns="34275" rIns="68569" bIns="34275" anchor="t" anchorCtr="0">
            <a:noAutofit/>
          </a:bodyPr>
          <a:lstStyle/>
          <a:p>
            <a:pPr algn="ctr">
              <a:lnSpc>
                <a:spcPct val="120000"/>
              </a:lnSpc>
              <a:spcBef>
                <a:spcPts val="750"/>
              </a:spcBef>
            </a:pPr>
            <a:r>
              <a:rPr lang="en-US" sz="4000" b="1" dirty="0">
                <a:solidFill>
                  <a:schemeClr val="accent6">
                    <a:lumMod val="50000"/>
                  </a:schemeClr>
                </a:solidFill>
                <a:latin typeface="+mj-lt"/>
                <a:ea typeface="Rockwell"/>
                <a:cs typeface="Rockwell"/>
                <a:sym typeface="Rockwell"/>
              </a:rPr>
              <a:t>How to Identify </a:t>
            </a:r>
            <a:r>
              <a:rPr lang="en-US" sz="4000" b="1" dirty="0" smtClean="0">
                <a:solidFill>
                  <a:schemeClr val="accent6">
                    <a:lumMod val="50000"/>
                  </a:schemeClr>
                </a:solidFill>
                <a:latin typeface="+mj-lt"/>
                <a:ea typeface="Rockwell"/>
                <a:cs typeface="Rockwell"/>
                <a:sym typeface="Rockwell"/>
              </a:rPr>
              <a:t>&amp; Prevent </a:t>
            </a:r>
            <a:r>
              <a:rPr lang="en-US" sz="4000" b="1" dirty="0">
                <a:solidFill>
                  <a:schemeClr val="accent6">
                    <a:lumMod val="50000"/>
                  </a:schemeClr>
                </a:solidFill>
                <a:latin typeface="+mj-lt"/>
                <a:ea typeface="Rockwell"/>
                <a:cs typeface="Rockwell"/>
                <a:sym typeface="Rockwell"/>
              </a:rPr>
              <a:t>the Risk of </a:t>
            </a:r>
            <a:r>
              <a:rPr lang="en-US" sz="4000" b="1" dirty="0" smtClean="0">
                <a:solidFill>
                  <a:schemeClr val="accent6">
                    <a:lumMod val="50000"/>
                  </a:schemeClr>
                </a:solidFill>
                <a:latin typeface="+mj-lt"/>
                <a:ea typeface="Rockwell"/>
                <a:cs typeface="Rockwell"/>
                <a:sym typeface="Rockwell"/>
              </a:rPr>
              <a:t>Falls National </a:t>
            </a:r>
            <a:r>
              <a:rPr lang="en-US" sz="4000" b="1" dirty="0">
                <a:solidFill>
                  <a:schemeClr val="accent6">
                    <a:lumMod val="50000"/>
                  </a:schemeClr>
                </a:solidFill>
                <a:latin typeface="+mj-lt"/>
                <a:ea typeface="Rockwell"/>
                <a:cs typeface="Rockwell"/>
                <a:sym typeface="Rockwell"/>
              </a:rPr>
              <a:t>Fall Prevention Awareness Day</a:t>
            </a:r>
            <a:endParaRPr sz="4000" b="1" dirty="0">
              <a:solidFill>
                <a:schemeClr val="accent6">
                  <a:lumMod val="50000"/>
                </a:schemeClr>
              </a:solidFill>
              <a:latin typeface="+mj-lt"/>
              <a:ea typeface="Rockwell"/>
              <a:cs typeface="Rockwell"/>
              <a:sym typeface="Rockwell"/>
            </a:endParaRPr>
          </a:p>
        </p:txBody>
      </p:sp>
      <p:sp>
        <p:nvSpPr>
          <p:cNvPr id="5" name="TextBox 4">
            <a:extLst>
              <a:ext uri="{FF2B5EF4-FFF2-40B4-BE49-F238E27FC236}">
                <a16:creationId xmlns:a16="http://schemas.microsoft.com/office/drawing/2014/main" id="{CC2005DF-0B4C-489C-A943-C99489B959E0}"/>
              </a:ext>
            </a:extLst>
          </p:cNvPr>
          <p:cNvSpPr txBox="1"/>
          <p:nvPr/>
        </p:nvSpPr>
        <p:spPr>
          <a:xfrm>
            <a:off x="0" y="3387864"/>
            <a:ext cx="9144000" cy="707886"/>
          </a:xfrm>
          <a:prstGeom prst="rect">
            <a:avLst/>
          </a:prstGeom>
          <a:noFill/>
        </p:spPr>
        <p:txBody>
          <a:bodyPr wrap="square" rtlCol="0">
            <a:spAutoFit/>
          </a:bodyPr>
          <a:lstStyle/>
          <a:p>
            <a:pPr algn="ctr"/>
            <a:r>
              <a:rPr lang="en-US" sz="2000" dirty="0">
                <a:latin typeface="+mj-lt"/>
              </a:rPr>
              <a:t>YOUR </a:t>
            </a:r>
            <a:r>
              <a:rPr lang="en-US" sz="2000" dirty="0" smtClean="0">
                <a:latin typeface="+mj-lt"/>
              </a:rPr>
              <a:t>NAME, DATE </a:t>
            </a:r>
            <a:r>
              <a:rPr lang="en-US" sz="2000" dirty="0">
                <a:latin typeface="+mj-lt"/>
              </a:rPr>
              <a:t>OF PRESENTATION </a:t>
            </a:r>
          </a:p>
          <a:p>
            <a:pPr algn="ctr"/>
            <a:r>
              <a:rPr lang="en-US" sz="2000" dirty="0" smtClean="0">
                <a:latin typeface="+mj-lt"/>
              </a:rPr>
              <a:t>AND </a:t>
            </a:r>
            <a:r>
              <a:rPr lang="en-US" sz="2000" dirty="0">
                <a:latin typeface="+mj-lt"/>
              </a:rPr>
              <a:t>CREDENTIALS HERE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45A2-3C95-4B08-BD06-842271D1E1FE}"/>
              </a:ext>
            </a:extLst>
          </p:cNvPr>
          <p:cNvSpPr>
            <a:spLocks noGrp="1"/>
          </p:cNvSpPr>
          <p:nvPr>
            <p:ph type="title"/>
          </p:nvPr>
        </p:nvSpPr>
        <p:spPr>
          <a:xfrm>
            <a:off x="457200" y="-32905"/>
            <a:ext cx="8229600" cy="857250"/>
          </a:xfrm>
        </p:spPr>
        <p:txBody>
          <a:bodyPr/>
          <a:lstStyle/>
          <a:p>
            <a:pPr algn="ctr"/>
            <a:r>
              <a:rPr lang="en-US" sz="4000" b="1" dirty="0">
                <a:latin typeface="+mj-lt"/>
              </a:rPr>
              <a:t>Types of </a:t>
            </a:r>
            <a:r>
              <a:rPr lang="en-US" sz="4000" b="1" dirty="0" smtClean="0">
                <a:latin typeface="+mj-lt"/>
              </a:rPr>
              <a:t>Falls</a:t>
            </a:r>
            <a:endParaRPr lang="en-US" sz="4000" b="1" dirty="0">
              <a:latin typeface="+mj-lt"/>
            </a:endParaRPr>
          </a:p>
        </p:txBody>
      </p:sp>
      <p:pic>
        <p:nvPicPr>
          <p:cNvPr id="4" name="Picture 2" descr="An external file that holds a picture, illustration, etc.&#10;Object name is nihms424143f1.jpg">
            <a:extLst>
              <a:ext uri="{FF2B5EF4-FFF2-40B4-BE49-F238E27FC236}">
                <a16:creationId xmlns:a16="http://schemas.microsoft.com/office/drawing/2014/main" id="{4E82ED04-862B-4517-B345-99AB226F56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833171"/>
            <a:ext cx="4114800" cy="371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25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1C5CD-E5A4-4CEC-B7BD-4681007F2476}"/>
              </a:ext>
            </a:extLst>
          </p:cNvPr>
          <p:cNvSpPr>
            <a:spLocks noGrp="1"/>
          </p:cNvSpPr>
          <p:nvPr>
            <p:ph idx="1"/>
          </p:nvPr>
        </p:nvSpPr>
        <p:spPr/>
        <p:txBody>
          <a:bodyPr>
            <a:normAutofit fontScale="92500" lnSpcReduction="20000"/>
          </a:bodyPr>
          <a:lstStyle/>
          <a:p>
            <a:pPr marL="0" indent="0">
              <a:lnSpc>
                <a:spcPct val="150000"/>
              </a:lnSpc>
              <a:spcBef>
                <a:spcPts val="0"/>
              </a:spcBef>
              <a:buNone/>
            </a:pPr>
            <a:r>
              <a:rPr lang="en-US" sz="2600" dirty="0">
                <a:latin typeface="+mn-lt"/>
              </a:rPr>
              <a:t>In older adults who fall, the following can occur…</a:t>
            </a:r>
          </a:p>
          <a:p>
            <a:pPr>
              <a:lnSpc>
                <a:spcPct val="150000"/>
              </a:lnSpc>
              <a:spcBef>
                <a:spcPts val="0"/>
              </a:spcBef>
              <a:buSzPct val="100000"/>
            </a:pPr>
            <a:r>
              <a:rPr lang="en-US" sz="2400" dirty="0">
                <a:latin typeface="+mn-lt"/>
              </a:rPr>
              <a:t>Hip fracture 37.9%</a:t>
            </a:r>
          </a:p>
          <a:p>
            <a:pPr>
              <a:lnSpc>
                <a:spcPct val="150000"/>
              </a:lnSpc>
              <a:spcBef>
                <a:spcPts val="0"/>
              </a:spcBef>
              <a:buSzPct val="100000"/>
            </a:pPr>
            <a:r>
              <a:rPr lang="en-US" sz="2400" dirty="0">
                <a:latin typeface="+mn-lt"/>
              </a:rPr>
              <a:t>Loss of mobility 20.6%</a:t>
            </a:r>
          </a:p>
          <a:p>
            <a:pPr>
              <a:lnSpc>
                <a:spcPct val="150000"/>
              </a:lnSpc>
              <a:spcBef>
                <a:spcPts val="0"/>
              </a:spcBef>
              <a:buSzPct val="100000"/>
            </a:pPr>
            <a:r>
              <a:rPr lang="en-US" sz="2400" dirty="0">
                <a:latin typeface="+mn-lt"/>
              </a:rPr>
              <a:t>Loss of independence 13.7%</a:t>
            </a:r>
          </a:p>
          <a:p>
            <a:pPr>
              <a:lnSpc>
                <a:spcPct val="150000"/>
              </a:lnSpc>
              <a:spcBef>
                <a:spcPts val="0"/>
              </a:spcBef>
              <a:buSzPct val="100000"/>
            </a:pPr>
            <a:r>
              <a:rPr lang="en-US" sz="2400" dirty="0">
                <a:latin typeface="+mn-lt"/>
              </a:rPr>
              <a:t>Depression 10.3%</a:t>
            </a:r>
          </a:p>
          <a:p>
            <a:pPr>
              <a:lnSpc>
                <a:spcPct val="150000"/>
              </a:lnSpc>
              <a:spcBef>
                <a:spcPts val="0"/>
              </a:spcBef>
              <a:buSzPct val="100000"/>
            </a:pPr>
            <a:r>
              <a:rPr lang="en-US" sz="2400" dirty="0">
                <a:latin typeface="+mn-lt"/>
              </a:rPr>
              <a:t>Arm injuries 5.7%</a:t>
            </a:r>
          </a:p>
          <a:p>
            <a:pPr>
              <a:lnSpc>
                <a:spcPct val="150000"/>
              </a:lnSpc>
              <a:spcBef>
                <a:spcPts val="0"/>
              </a:spcBef>
              <a:buSzPct val="100000"/>
            </a:pPr>
            <a:r>
              <a:rPr lang="en-US" sz="2400" dirty="0">
                <a:latin typeface="+mn-lt"/>
              </a:rPr>
              <a:t>Death 21.8%</a:t>
            </a:r>
          </a:p>
          <a:p>
            <a:pPr marL="0" indent="0">
              <a:buNone/>
            </a:pPr>
            <a:endParaRPr lang="en-US" dirty="0"/>
          </a:p>
        </p:txBody>
      </p:sp>
      <p:sp>
        <p:nvSpPr>
          <p:cNvPr id="2" name="Title 1">
            <a:extLst>
              <a:ext uri="{FF2B5EF4-FFF2-40B4-BE49-F238E27FC236}">
                <a16:creationId xmlns:a16="http://schemas.microsoft.com/office/drawing/2014/main" id="{FCDF0982-8C25-43DE-8ACE-4F83C0CB1DF8}"/>
              </a:ext>
            </a:extLst>
          </p:cNvPr>
          <p:cNvSpPr>
            <a:spLocks noGrp="1"/>
          </p:cNvSpPr>
          <p:nvPr>
            <p:ph type="title"/>
          </p:nvPr>
        </p:nvSpPr>
        <p:spPr>
          <a:xfrm>
            <a:off x="0" y="133350"/>
            <a:ext cx="9144000" cy="994172"/>
          </a:xfrm>
        </p:spPr>
        <p:txBody>
          <a:bodyPr>
            <a:noAutofit/>
          </a:bodyPr>
          <a:lstStyle/>
          <a:p>
            <a:pPr algn="ctr"/>
            <a:r>
              <a:rPr lang="en-US" sz="4000" b="1" dirty="0">
                <a:latin typeface="+mj-lt"/>
              </a:rPr>
              <a:t>Physical Consequences of </a:t>
            </a:r>
            <a:r>
              <a:rPr lang="en-US" sz="4000" b="1" dirty="0" smtClean="0">
                <a:latin typeface="+mj-lt"/>
              </a:rPr>
              <a:t>Falls </a:t>
            </a:r>
            <a:endParaRPr lang="en-US" sz="4000" b="1" dirty="0">
              <a:latin typeface="+mj-lt"/>
            </a:endParaRPr>
          </a:p>
        </p:txBody>
      </p:sp>
      <p:sp>
        <p:nvSpPr>
          <p:cNvPr id="6" name="Footer Placeholder 5">
            <a:extLst>
              <a:ext uri="{FF2B5EF4-FFF2-40B4-BE49-F238E27FC236}">
                <a16:creationId xmlns:a16="http://schemas.microsoft.com/office/drawing/2014/main" id="{16283563-DA71-4FE6-B534-BFF147844CDF}"/>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mj-lt"/>
              <a:buAutoNum type="arabicPeriod"/>
            </a:pPr>
            <a:r>
              <a:rPr lang="en-US"/>
              <a:t>1. </a:t>
            </a:r>
            <a:endParaRPr lang="en-US" dirty="0"/>
          </a:p>
        </p:txBody>
      </p:sp>
      <p:pic>
        <p:nvPicPr>
          <p:cNvPr id="4" name="Picture 2" descr="Image result for person falling">
            <a:extLst>
              <a:ext uri="{FF2B5EF4-FFF2-40B4-BE49-F238E27FC236}">
                <a16:creationId xmlns:a16="http://schemas.microsoft.com/office/drawing/2014/main" id="{B1F31803-F696-4413-816A-601382F556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038350"/>
            <a:ext cx="2049065" cy="177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4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9550"/>
            <a:ext cx="9144000" cy="990600"/>
          </a:xfrm>
        </p:spPr>
        <p:txBody>
          <a:bodyPr>
            <a:normAutofit/>
          </a:bodyPr>
          <a:lstStyle/>
          <a:p>
            <a:pPr algn="ctr"/>
            <a:r>
              <a:rPr lang="en-US" sz="4000" b="1" dirty="0">
                <a:latin typeface="+mj-lt"/>
              </a:rPr>
              <a:t>Fear of Falling</a:t>
            </a:r>
          </a:p>
        </p:txBody>
      </p:sp>
      <p:sp>
        <p:nvSpPr>
          <p:cNvPr id="4" name="Content Placeholder 3"/>
          <p:cNvSpPr>
            <a:spLocks noGrp="1"/>
          </p:cNvSpPr>
          <p:nvPr>
            <p:ph sz="half" idx="1"/>
          </p:nvPr>
        </p:nvSpPr>
        <p:spPr>
          <a:xfrm>
            <a:off x="228600" y="1200150"/>
            <a:ext cx="8915400" cy="3539885"/>
          </a:xfrm>
        </p:spPr>
        <p:txBody>
          <a:bodyPr>
            <a:noAutofit/>
          </a:bodyPr>
          <a:lstStyle/>
          <a:p>
            <a:pPr marL="0" indent="0">
              <a:buNone/>
            </a:pPr>
            <a:r>
              <a:rPr lang="en-US" altLang="en-US" sz="2400" b="1" dirty="0">
                <a:latin typeface="+mn-lt"/>
              </a:rPr>
              <a:t>Fear of Falling </a:t>
            </a:r>
            <a:r>
              <a:rPr lang="en-US" altLang="en-US" sz="2400" dirty="0">
                <a:latin typeface="+mn-lt"/>
              </a:rPr>
              <a:t>is a</a:t>
            </a:r>
            <a:r>
              <a:rPr lang="en-US" sz="2400" dirty="0">
                <a:latin typeface="+mn-lt"/>
              </a:rPr>
              <a:t> lasting concern about falling that may cause a person to stop doing activities he/she remains able to do. </a:t>
            </a:r>
            <a:endParaRPr lang="en-US" sz="2400" dirty="0" smtClean="0">
              <a:latin typeface="+mn-lt"/>
            </a:endParaRPr>
          </a:p>
          <a:p>
            <a:pPr marL="0" indent="0">
              <a:buNone/>
            </a:pPr>
            <a:endParaRPr lang="en-US" altLang="en-US" sz="2400" b="1" dirty="0">
              <a:latin typeface="+mn-lt"/>
            </a:endParaRPr>
          </a:p>
          <a:p>
            <a:pPr marL="457200" indent="-457200">
              <a:buClr>
                <a:schemeClr val="tx1">
                  <a:lumMod val="50000"/>
                  <a:lumOff val="50000"/>
                </a:schemeClr>
              </a:buClr>
              <a:buSzPct val="100000"/>
              <a:buFont typeface="+mj-lt"/>
              <a:buAutoNum type="arabicPeriod"/>
            </a:pPr>
            <a:r>
              <a:rPr lang="en-US" altLang="en-US" sz="2400" dirty="0" smtClean="0">
                <a:latin typeface="+mn-lt"/>
              </a:rPr>
              <a:t>Are </a:t>
            </a:r>
            <a:r>
              <a:rPr lang="en-US" altLang="en-US" sz="2400" dirty="0">
                <a:latin typeface="+mn-lt"/>
              </a:rPr>
              <a:t>you afraid of falling?         </a:t>
            </a:r>
            <a:endParaRPr lang="en-US" sz="2400" dirty="0">
              <a:latin typeface="+mn-lt"/>
            </a:endParaRPr>
          </a:p>
          <a:p>
            <a:pPr marL="457200" indent="-457200">
              <a:buClr>
                <a:schemeClr val="tx1">
                  <a:lumMod val="50000"/>
                  <a:lumOff val="50000"/>
                </a:schemeClr>
              </a:buClr>
              <a:buSzPct val="100000"/>
              <a:buFont typeface="+mj-lt"/>
              <a:buAutoNum type="arabicPeriod"/>
            </a:pPr>
            <a:r>
              <a:rPr lang="en-US" sz="2400" dirty="0" smtClean="0">
                <a:latin typeface="+mn-lt"/>
              </a:rPr>
              <a:t>Do </a:t>
            </a:r>
            <a:r>
              <a:rPr lang="en-US" sz="2400" dirty="0">
                <a:latin typeface="+mn-lt"/>
              </a:rPr>
              <a:t>you limit or avoid activities you used to do to be more careful</a:t>
            </a:r>
            <a:r>
              <a:rPr lang="en-US" sz="2400" dirty="0" smtClean="0">
                <a:latin typeface="+mn-lt"/>
              </a:rPr>
              <a:t>?</a:t>
            </a:r>
          </a:p>
          <a:p>
            <a:pPr marL="0" indent="0">
              <a:buClr>
                <a:schemeClr val="tx1">
                  <a:lumMod val="50000"/>
                  <a:lumOff val="50000"/>
                </a:schemeClr>
              </a:buClr>
              <a:buSzPct val="100000"/>
              <a:buNone/>
            </a:pPr>
            <a:endParaRPr lang="en-US" altLang="en-US" sz="2400" b="1" dirty="0">
              <a:latin typeface="+mn-lt"/>
            </a:endParaRPr>
          </a:p>
          <a:p>
            <a:pPr marL="0" indent="0" algn="ctr">
              <a:buNone/>
            </a:pPr>
            <a:r>
              <a:rPr lang="en-US" altLang="en-US" sz="2400" b="1" dirty="0">
                <a:solidFill>
                  <a:srgbClr val="FF0000"/>
                </a:solidFill>
                <a:latin typeface="+mn-lt"/>
              </a:rPr>
              <a:t>*Fear of falling increases fall risk*</a:t>
            </a:r>
          </a:p>
        </p:txBody>
      </p:sp>
    </p:spTree>
    <p:extLst>
      <p:ext uri="{BB962C8B-B14F-4D97-AF65-F5344CB8AC3E}">
        <p14:creationId xmlns:p14="http://schemas.microsoft.com/office/powerpoint/2010/main" val="3586075747"/>
      </p:ext>
    </p:extLst>
  </p:cSld>
  <p:clrMapOvr>
    <a:masterClrMapping/>
  </p:clrMapOvr>
  <mc:AlternateContent xmlns:mc="http://schemas.openxmlformats.org/markup-compatibility/2006" xmlns:p14="http://schemas.microsoft.com/office/powerpoint/2010/main">
    <mc:Choice Requires="p14">
      <p:transition spd="slow" p14:dur="2000" advTm="43654"/>
    </mc:Choice>
    <mc:Fallback xmlns="">
      <p:transition spd="slow" advTm="436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1"/>
          <p:cNvSpPr txBox="1">
            <a:spLocks noGrp="1"/>
          </p:cNvSpPr>
          <p:nvPr>
            <p:ph idx="1"/>
          </p:nvPr>
        </p:nvSpPr>
        <p:spPr>
          <a:xfrm>
            <a:off x="976501" y="969160"/>
            <a:ext cx="6948299" cy="661016"/>
          </a:xfrm>
          <a:prstGeom prst="rect">
            <a:avLst/>
          </a:prstGeom>
          <a:noFill/>
          <a:ln>
            <a:noFill/>
          </a:ln>
        </p:spPr>
        <p:txBody>
          <a:bodyPr spcFirstLastPara="1" vert="horz" wrap="square" lIns="68569" tIns="34275" rIns="68569" bIns="34275" anchor="t" anchorCtr="0">
            <a:noAutofit/>
          </a:bodyPr>
          <a:lstStyle/>
          <a:p>
            <a:pPr marL="137160" indent="0">
              <a:lnSpc>
                <a:spcPct val="95000"/>
              </a:lnSpc>
              <a:spcBef>
                <a:spcPts val="0"/>
              </a:spcBef>
              <a:buNone/>
            </a:pPr>
            <a:r>
              <a:rPr lang="en-US" sz="2400" dirty="0">
                <a:solidFill>
                  <a:schemeClr val="lt1"/>
                </a:solidFill>
                <a:latin typeface="+mn-lt"/>
              </a:rPr>
              <a:t>  </a:t>
            </a:r>
            <a:r>
              <a:rPr lang="en-US" sz="2400" dirty="0">
                <a:solidFill>
                  <a:srgbClr val="000000"/>
                </a:solidFill>
                <a:latin typeface="+mn-lt"/>
              </a:rPr>
              <a:t>Past falls are a risk factor for additional falls </a:t>
            </a:r>
            <a:endParaRPr dirty="0">
              <a:solidFill>
                <a:srgbClr val="000000"/>
              </a:solidFill>
              <a:latin typeface="+mn-lt"/>
            </a:endParaRPr>
          </a:p>
          <a:p>
            <a:pPr marL="205740" lvl="1" indent="0">
              <a:lnSpc>
                <a:spcPct val="90000"/>
              </a:lnSpc>
              <a:spcBef>
                <a:spcPts val="375"/>
              </a:spcBef>
              <a:buSzPts val="1600"/>
              <a:buNone/>
            </a:pPr>
            <a:endParaRPr dirty="0">
              <a:solidFill>
                <a:schemeClr val="lt1"/>
              </a:solidFill>
            </a:endParaRPr>
          </a:p>
          <a:p>
            <a:pPr marL="205740" lvl="1" indent="0">
              <a:lnSpc>
                <a:spcPct val="90000"/>
              </a:lnSpc>
              <a:spcBef>
                <a:spcPts val="450"/>
              </a:spcBef>
              <a:buSzPts val="1600"/>
              <a:buNone/>
            </a:pPr>
            <a:endParaRPr dirty="0">
              <a:solidFill>
                <a:schemeClr val="lt1"/>
              </a:solidFill>
            </a:endParaRPr>
          </a:p>
        </p:txBody>
      </p:sp>
      <p:sp>
        <p:nvSpPr>
          <p:cNvPr id="117" name="Google Shape;117;p21"/>
          <p:cNvSpPr txBox="1">
            <a:spLocks noGrp="1"/>
          </p:cNvSpPr>
          <p:nvPr>
            <p:ph type="title"/>
          </p:nvPr>
        </p:nvSpPr>
        <p:spPr>
          <a:xfrm>
            <a:off x="1204057" y="-23304"/>
            <a:ext cx="6457950" cy="969750"/>
          </a:xfrm>
          <a:prstGeom prst="rect">
            <a:avLst/>
          </a:prstGeom>
          <a:noFill/>
          <a:ln>
            <a:noFill/>
          </a:ln>
        </p:spPr>
        <p:txBody>
          <a:bodyPr spcFirstLastPara="1" vert="horz" wrap="square" lIns="68569" tIns="34275" rIns="68569" bIns="34275" rtlCol="0" anchor="b" anchorCtr="0">
            <a:noAutofit/>
            <a:scene3d>
              <a:camera prst="orthographicFront"/>
              <a:lightRig rig="soft" dir="t"/>
            </a:scene3d>
            <a:sp3d prstMaterial="softEdge">
              <a:bevelT w="25400" h="25400"/>
            </a:sp3d>
          </a:bodyPr>
          <a:lstStyle/>
          <a:p>
            <a:pPr algn="ctr">
              <a:lnSpc>
                <a:spcPct val="90000"/>
              </a:lnSpc>
              <a:spcBef>
                <a:spcPts val="0"/>
              </a:spcBef>
              <a:buClr>
                <a:schemeClr val="lt1"/>
              </a:buClr>
              <a:buSzPts val="4400"/>
            </a:pPr>
            <a:r>
              <a:rPr lang="en-US" sz="4000" b="1" dirty="0">
                <a:solidFill>
                  <a:srgbClr val="000000"/>
                </a:solidFill>
                <a:latin typeface="+mj-lt"/>
              </a:rPr>
              <a:t>Fear of Falling</a:t>
            </a:r>
          </a:p>
        </p:txBody>
      </p:sp>
      <p:grpSp>
        <p:nvGrpSpPr>
          <p:cNvPr id="119" name="Google Shape;119;p21"/>
          <p:cNvGrpSpPr/>
          <p:nvPr/>
        </p:nvGrpSpPr>
        <p:grpSpPr>
          <a:xfrm>
            <a:off x="2294720" y="1428750"/>
            <a:ext cx="4276622" cy="3314213"/>
            <a:chOff x="1232473" y="1570"/>
            <a:chExt cx="5154229" cy="4998635"/>
          </a:xfrm>
        </p:grpSpPr>
        <p:sp>
          <p:nvSpPr>
            <p:cNvPr id="120" name="Google Shape;120;p21"/>
            <p:cNvSpPr/>
            <p:nvPr/>
          </p:nvSpPr>
          <p:spPr>
            <a:xfrm>
              <a:off x="4401578" y="37699"/>
              <a:ext cx="1237000" cy="1237000"/>
            </a:xfrm>
            <a:prstGeom prst="rect">
              <a:avLst/>
            </a:prstGeom>
            <a:noFill/>
            <a:ln>
              <a:noFill/>
            </a:ln>
          </p:spPr>
          <p:txBody>
            <a:bodyPr spcFirstLastPara="1" wrap="square" lIns="68569" tIns="68569" rIns="68569" bIns="68569" anchor="ctr" anchorCtr="0">
              <a:noAutofit/>
            </a:bodyPr>
            <a:lstStyle/>
            <a:p>
              <a:endParaRPr sz="1350"/>
            </a:p>
          </p:txBody>
        </p:sp>
        <p:sp>
          <p:nvSpPr>
            <p:cNvPr id="121" name="Google Shape;121;p21"/>
            <p:cNvSpPr txBox="1"/>
            <p:nvPr/>
          </p:nvSpPr>
          <p:spPr>
            <a:xfrm>
              <a:off x="4401578" y="37699"/>
              <a:ext cx="1237000" cy="1237000"/>
            </a:xfrm>
            <a:prstGeom prst="rect">
              <a:avLst/>
            </a:prstGeom>
            <a:noFill/>
            <a:ln>
              <a:noFill/>
            </a:ln>
          </p:spPr>
          <p:txBody>
            <a:bodyPr spcFirstLastPara="1" wrap="square" lIns="18094" tIns="18094" rIns="18094" bIns="18094" anchor="ctr" anchorCtr="0">
              <a:noAutofit/>
            </a:bodyPr>
            <a:lstStyle/>
            <a:p>
              <a:pPr algn="ctr">
                <a:lnSpc>
                  <a:spcPct val="90000"/>
                </a:lnSpc>
              </a:pPr>
              <a:r>
                <a:rPr lang="en-US" sz="1425" dirty="0">
                  <a:latin typeface="Century Schoolbook"/>
                  <a:ea typeface="Century Schoolbook"/>
                  <a:cs typeface="Century Schoolbook"/>
                  <a:sym typeface="Century Schoolbook"/>
                </a:rPr>
                <a:t>Fall</a:t>
              </a:r>
              <a:endParaRPr sz="1425" dirty="0">
                <a:latin typeface="Century Schoolbook"/>
                <a:ea typeface="Century Schoolbook"/>
                <a:cs typeface="Century Schoolbook"/>
                <a:sym typeface="Century Schoolbook"/>
              </a:endParaRPr>
            </a:p>
          </p:txBody>
        </p:sp>
        <p:sp>
          <p:nvSpPr>
            <p:cNvPr id="122" name="Google Shape;122;p21"/>
            <p:cNvSpPr/>
            <p:nvPr/>
          </p:nvSpPr>
          <p:spPr>
            <a:xfrm>
              <a:off x="1488862" y="1570"/>
              <a:ext cx="4641451" cy="4641451"/>
            </a:xfrm>
            <a:custGeom>
              <a:avLst/>
              <a:gdLst/>
              <a:ahLst/>
              <a:cxnLst/>
              <a:rect l="l" t="t" r="r" b="b"/>
              <a:pathLst>
                <a:path w="120000" h="120000" extrusionOk="0">
                  <a:moveTo>
                    <a:pt x="108078" y="31594"/>
                  </a:moveTo>
                  <a:lnTo>
                    <a:pt x="108078" y="31594"/>
                  </a:lnTo>
                  <a:cubicBezTo>
                    <a:pt x="112358" y="38839"/>
                    <a:pt x="114946" y="46957"/>
                    <a:pt x="115648" y="55343"/>
                  </a:cubicBezTo>
                  <a:lnTo>
                    <a:pt x="119791" y="55379"/>
                  </a:lnTo>
                  <a:lnTo>
                    <a:pt x="112722" y="60458"/>
                  </a:lnTo>
                  <a:lnTo>
                    <a:pt x="105241" y="55253"/>
                  </a:lnTo>
                  <a:lnTo>
                    <a:pt x="109382" y="55289"/>
                  </a:lnTo>
                  <a:lnTo>
                    <a:pt x="109382" y="55289"/>
                  </a:lnTo>
                  <a:cubicBezTo>
                    <a:pt x="108690" y="48041"/>
                    <a:pt x="106412" y="41034"/>
                    <a:pt x="102709" y="34766"/>
                  </a:cubicBezTo>
                  <a:close/>
                </a:path>
              </a:pathLst>
            </a:custGeom>
            <a:solidFill>
              <a:schemeClr val="accent6">
                <a:lumMod val="75000"/>
              </a:schemeClr>
            </a:solidFill>
            <a:ln w="139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23" name="Google Shape;123;p21"/>
            <p:cNvSpPr/>
            <p:nvPr/>
          </p:nvSpPr>
          <p:spPr>
            <a:xfrm>
              <a:off x="5149702" y="2340188"/>
              <a:ext cx="1237000" cy="1237000"/>
            </a:xfrm>
            <a:prstGeom prst="rect">
              <a:avLst/>
            </a:prstGeom>
            <a:noFill/>
            <a:ln>
              <a:noFill/>
            </a:ln>
          </p:spPr>
          <p:txBody>
            <a:bodyPr spcFirstLastPara="1" wrap="square" lIns="68569" tIns="68569" rIns="68569" bIns="68569" anchor="ctr" anchorCtr="0">
              <a:noAutofit/>
            </a:bodyPr>
            <a:lstStyle/>
            <a:p>
              <a:endParaRPr sz="1350"/>
            </a:p>
          </p:txBody>
        </p:sp>
        <p:sp>
          <p:nvSpPr>
            <p:cNvPr id="124" name="Google Shape;124;p21"/>
            <p:cNvSpPr txBox="1"/>
            <p:nvPr/>
          </p:nvSpPr>
          <p:spPr>
            <a:xfrm>
              <a:off x="5149702" y="2340188"/>
              <a:ext cx="1237000" cy="1237000"/>
            </a:xfrm>
            <a:prstGeom prst="rect">
              <a:avLst/>
            </a:prstGeom>
            <a:noFill/>
            <a:ln>
              <a:noFill/>
            </a:ln>
          </p:spPr>
          <p:txBody>
            <a:bodyPr spcFirstLastPara="1" wrap="square" lIns="18094" tIns="18094" rIns="18094" bIns="18094" anchor="ctr" anchorCtr="0">
              <a:noAutofit/>
            </a:bodyPr>
            <a:lstStyle/>
            <a:p>
              <a:pPr algn="ctr">
                <a:lnSpc>
                  <a:spcPct val="90000"/>
                </a:lnSpc>
              </a:pPr>
              <a:r>
                <a:rPr lang="en-US" sz="1425" dirty="0">
                  <a:latin typeface="Century Schoolbook"/>
                  <a:ea typeface="Century Schoolbook"/>
                  <a:cs typeface="Century Schoolbook"/>
                  <a:sym typeface="Century Schoolbook"/>
                </a:rPr>
                <a:t>Fear of Falling</a:t>
              </a:r>
              <a:endParaRPr sz="1425" dirty="0">
                <a:latin typeface="Century Schoolbook"/>
                <a:ea typeface="Century Schoolbook"/>
                <a:cs typeface="Century Schoolbook"/>
                <a:sym typeface="Century Schoolbook"/>
              </a:endParaRPr>
            </a:p>
          </p:txBody>
        </p:sp>
        <p:sp>
          <p:nvSpPr>
            <p:cNvPr id="125" name="Google Shape;125;p21"/>
            <p:cNvSpPr/>
            <p:nvPr/>
          </p:nvSpPr>
          <p:spPr>
            <a:xfrm>
              <a:off x="1488862" y="1570"/>
              <a:ext cx="4641451" cy="4641451"/>
            </a:xfrm>
            <a:custGeom>
              <a:avLst/>
              <a:gdLst/>
              <a:ahLst/>
              <a:cxnLst/>
              <a:rect l="l" t="t" r="r" b="b"/>
              <a:pathLst>
                <a:path w="120000" h="120000" extrusionOk="0">
                  <a:moveTo>
                    <a:pt x="104278" y="94027"/>
                  </a:moveTo>
                  <a:lnTo>
                    <a:pt x="104278" y="94027"/>
                  </a:lnTo>
                  <a:cubicBezTo>
                    <a:pt x="98365" y="101721"/>
                    <a:pt x="90550" y="107741"/>
                    <a:pt x="81603" y="111495"/>
                  </a:cubicBezTo>
                  <a:lnTo>
                    <a:pt x="82847" y="115447"/>
                  </a:lnTo>
                  <a:lnTo>
                    <a:pt x="75835" y="110290"/>
                  </a:lnTo>
                  <a:lnTo>
                    <a:pt x="78477" y="101567"/>
                  </a:lnTo>
                  <a:lnTo>
                    <a:pt x="79721" y="105518"/>
                  </a:lnTo>
                  <a:lnTo>
                    <a:pt x="79721" y="105518"/>
                  </a:lnTo>
                  <a:cubicBezTo>
                    <a:pt x="87450" y="102169"/>
                    <a:pt x="94200" y="96907"/>
                    <a:pt x="99333" y="90227"/>
                  </a:cubicBezTo>
                  <a:close/>
                </a:path>
              </a:pathLst>
            </a:custGeom>
            <a:solidFill>
              <a:schemeClr val="accent6">
                <a:lumMod val="75000"/>
              </a:schemeClr>
            </a:solidFill>
            <a:ln w="139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26" name="Google Shape;126;p21"/>
            <p:cNvSpPr/>
            <p:nvPr/>
          </p:nvSpPr>
          <p:spPr>
            <a:xfrm>
              <a:off x="3191087" y="3763205"/>
              <a:ext cx="1237000" cy="1237000"/>
            </a:xfrm>
            <a:prstGeom prst="rect">
              <a:avLst/>
            </a:prstGeom>
            <a:noFill/>
            <a:ln>
              <a:noFill/>
            </a:ln>
          </p:spPr>
          <p:txBody>
            <a:bodyPr spcFirstLastPara="1" wrap="square" lIns="68569" tIns="68569" rIns="68569" bIns="68569" anchor="ctr" anchorCtr="0">
              <a:noAutofit/>
            </a:bodyPr>
            <a:lstStyle/>
            <a:p>
              <a:endParaRPr sz="1350"/>
            </a:p>
          </p:txBody>
        </p:sp>
        <p:sp>
          <p:nvSpPr>
            <p:cNvPr id="127" name="Google Shape;127;p21"/>
            <p:cNvSpPr txBox="1"/>
            <p:nvPr/>
          </p:nvSpPr>
          <p:spPr>
            <a:xfrm>
              <a:off x="3191087" y="3763205"/>
              <a:ext cx="1237000" cy="1237000"/>
            </a:xfrm>
            <a:prstGeom prst="rect">
              <a:avLst/>
            </a:prstGeom>
            <a:noFill/>
            <a:ln>
              <a:noFill/>
            </a:ln>
          </p:spPr>
          <p:txBody>
            <a:bodyPr spcFirstLastPara="1" wrap="square" lIns="18094" tIns="18094" rIns="18094" bIns="18094" anchor="ctr" anchorCtr="0">
              <a:noAutofit/>
            </a:bodyPr>
            <a:lstStyle/>
            <a:p>
              <a:pPr algn="ctr">
                <a:lnSpc>
                  <a:spcPct val="90000"/>
                </a:lnSpc>
              </a:pPr>
              <a:r>
                <a:rPr lang="en-US" sz="1425" dirty="0">
                  <a:latin typeface="Century Schoolbook"/>
                  <a:ea typeface="Century Schoolbook"/>
                  <a:cs typeface="Century Schoolbook"/>
                  <a:sym typeface="Century Schoolbook"/>
                </a:rPr>
                <a:t>Fear of Moving</a:t>
              </a:r>
              <a:endParaRPr sz="1425" dirty="0">
                <a:latin typeface="Century Schoolbook"/>
                <a:ea typeface="Century Schoolbook"/>
                <a:cs typeface="Century Schoolbook"/>
                <a:sym typeface="Century Schoolbook"/>
              </a:endParaRPr>
            </a:p>
          </p:txBody>
        </p:sp>
        <p:sp>
          <p:nvSpPr>
            <p:cNvPr id="128" name="Google Shape;128;p21"/>
            <p:cNvSpPr/>
            <p:nvPr/>
          </p:nvSpPr>
          <p:spPr>
            <a:xfrm>
              <a:off x="1488862" y="1570"/>
              <a:ext cx="4641451" cy="4641451"/>
            </a:xfrm>
            <a:custGeom>
              <a:avLst/>
              <a:gdLst/>
              <a:ahLst/>
              <a:cxnLst/>
              <a:rect l="l" t="t" r="r" b="b"/>
              <a:pathLst>
                <a:path w="120000" h="120000" extrusionOk="0">
                  <a:moveTo>
                    <a:pt x="43229" y="113265"/>
                  </a:moveTo>
                  <a:cubicBezTo>
                    <a:pt x="33974" y="110351"/>
                    <a:pt x="25638" y="105075"/>
                    <a:pt x="19042" y="97959"/>
                  </a:cubicBezTo>
                  <a:lnTo>
                    <a:pt x="15757" y="100483"/>
                  </a:lnTo>
                  <a:lnTo>
                    <a:pt x="18195" y="92127"/>
                  </a:lnTo>
                  <a:lnTo>
                    <a:pt x="27295" y="91617"/>
                  </a:lnTo>
                  <a:lnTo>
                    <a:pt x="24011" y="94140"/>
                  </a:lnTo>
                  <a:cubicBezTo>
                    <a:pt x="29808" y="100252"/>
                    <a:pt x="37067" y="104786"/>
                    <a:pt x="45102" y="107316"/>
                  </a:cubicBezTo>
                  <a:close/>
                </a:path>
              </a:pathLst>
            </a:custGeom>
            <a:solidFill>
              <a:schemeClr val="accent6">
                <a:lumMod val="75000"/>
              </a:schemeClr>
            </a:solidFill>
            <a:ln w="139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29" name="Google Shape;129;p21"/>
            <p:cNvSpPr/>
            <p:nvPr/>
          </p:nvSpPr>
          <p:spPr>
            <a:xfrm>
              <a:off x="1232473" y="2340188"/>
              <a:ext cx="1237000" cy="1237000"/>
            </a:xfrm>
            <a:prstGeom prst="rect">
              <a:avLst/>
            </a:prstGeom>
            <a:noFill/>
            <a:ln>
              <a:noFill/>
            </a:ln>
          </p:spPr>
          <p:txBody>
            <a:bodyPr spcFirstLastPara="1" wrap="square" lIns="68569" tIns="68569" rIns="68569" bIns="68569" anchor="ctr" anchorCtr="0">
              <a:noAutofit/>
            </a:bodyPr>
            <a:lstStyle/>
            <a:p>
              <a:endParaRPr sz="1350"/>
            </a:p>
          </p:txBody>
        </p:sp>
        <p:sp>
          <p:nvSpPr>
            <p:cNvPr id="130" name="Google Shape;130;p21"/>
            <p:cNvSpPr txBox="1"/>
            <p:nvPr/>
          </p:nvSpPr>
          <p:spPr>
            <a:xfrm>
              <a:off x="1232473" y="2340188"/>
              <a:ext cx="1237000" cy="1237000"/>
            </a:xfrm>
            <a:prstGeom prst="rect">
              <a:avLst/>
            </a:prstGeom>
            <a:noFill/>
            <a:ln>
              <a:noFill/>
            </a:ln>
          </p:spPr>
          <p:txBody>
            <a:bodyPr spcFirstLastPara="1" wrap="square" lIns="18094" tIns="18094" rIns="18094" bIns="18094" anchor="ctr" anchorCtr="0">
              <a:noAutofit/>
            </a:bodyPr>
            <a:lstStyle/>
            <a:p>
              <a:pPr algn="ctr">
                <a:lnSpc>
                  <a:spcPct val="90000"/>
                </a:lnSpc>
              </a:pPr>
              <a:r>
                <a:rPr lang="en-US" sz="1425" dirty="0">
                  <a:latin typeface="Century Schoolbook"/>
                  <a:ea typeface="Century Schoolbook"/>
                  <a:cs typeface="Century Schoolbook"/>
                  <a:sym typeface="Century Schoolbook"/>
                </a:rPr>
                <a:t>Decreased Activity</a:t>
              </a:r>
              <a:endParaRPr sz="1425" dirty="0">
                <a:latin typeface="Century Schoolbook"/>
                <a:ea typeface="Century Schoolbook"/>
                <a:cs typeface="Century Schoolbook"/>
                <a:sym typeface="Century Schoolbook"/>
              </a:endParaRPr>
            </a:p>
          </p:txBody>
        </p:sp>
        <p:sp>
          <p:nvSpPr>
            <p:cNvPr id="131" name="Google Shape;131;p21"/>
            <p:cNvSpPr/>
            <p:nvPr/>
          </p:nvSpPr>
          <p:spPr>
            <a:xfrm>
              <a:off x="1488862" y="1570"/>
              <a:ext cx="4641451" cy="4641451"/>
            </a:xfrm>
            <a:custGeom>
              <a:avLst/>
              <a:gdLst/>
              <a:ahLst/>
              <a:cxnLst/>
              <a:rect l="l" t="t" r="r" b="b"/>
              <a:pathLst>
                <a:path w="120000" h="120000" extrusionOk="0">
                  <a:moveTo>
                    <a:pt x="4160" y="60485"/>
                  </a:moveTo>
                  <a:lnTo>
                    <a:pt x="4160" y="60485"/>
                  </a:lnTo>
                  <a:cubicBezTo>
                    <a:pt x="4086" y="52070"/>
                    <a:pt x="5916" y="43748"/>
                    <a:pt x="9512" y="36140"/>
                  </a:cubicBezTo>
                  <a:lnTo>
                    <a:pt x="5944" y="34032"/>
                  </a:lnTo>
                  <a:lnTo>
                    <a:pt x="14607" y="33180"/>
                  </a:lnTo>
                  <a:lnTo>
                    <a:pt x="18472" y="41434"/>
                  </a:lnTo>
                  <a:lnTo>
                    <a:pt x="14907" y="39327"/>
                  </a:lnTo>
                  <a:lnTo>
                    <a:pt x="14907" y="39327"/>
                  </a:lnTo>
                  <a:cubicBezTo>
                    <a:pt x="11873" y="45945"/>
                    <a:pt x="10332" y="53151"/>
                    <a:pt x="10396" y="60431"/>
                  </a:cubicBezTo>
                  <a:close/>
                </a:path>
              </a:pathLst>
            </a:custGeom>
            <a:solidFill>
              <a:schemeClr val="accent6">
                <a:lumMod val="75000"/>
              </a:schemeClr>
            </a:solidFill>
            <a:ln w="139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32" name="Google Shape;132;p21"/>
            <p:cNvSpPr/>
            <p:nvPr/>
          </p:nvSpPr>
          <p:spPr>
            <a:xfrm>
              <a:off x="1980597" y="37699"/>
              <a:ext cx="1237000" cy="1237000"/>
            </a:xfrm>
            <a:prstGeom prst="rect">
              <a:avLst/>
            </a:prstGeom>
            <a:noFill/>
            <a:ln>
              <a:noFill/>
            </a:ln>
          </p:spPr>
          <p:txBody>
            <a:bodyPr spcFirstLastPara="1" wrap="square" lIns="68569" tIns="68569" rIns="68569" bIns="68569" anchor="ctr" anchorCtr="0">
              <a:noAutofit/>
            </a:bodyPr>
            <a:lstStyle/>
            <a:p>
              <a:endParaRPr sz="1350"/>
            </a:p>
          </p:txBody>
        </p:sp>
        <p:sp>
          <p:nvSpPr>
            <p:cNvPr id="133" name="Google Shape;133;p21"/>
            <p:cNvSpPr txBox="1"/>
            <p:nvPr/>
          </p:nvSpPr>
          <p:spPr>
            <a:xfrm>
              <a:off x="1980597" y="37699"/>
              <a:ext cx="1237000" cy="1237000"/>
            </a:xfrm>
            <a:prstGeom prst="rect">
              <a:avLst/>
            </a:prstGeom>
            <a:noFill/>
            <a:ln>
              <a:noFill/>
            </a:ln>
          </p:spPr>
          <p:txBody>
            <a:bodyPr spcFirstLastPara="1" wrap="square" lIns="18094" tIns="18094" rIns="18094" bIns="18094" anchor="ctr" anchorCtr="0">
              <a:noAutofit/>
            </a:bodyPr>
            <a:lstStyle/>
            <a:p>
              <a:pPr algn="ctr">
                <a:lnSpc>
                  <a:spcPct val="90000"/>
                </a:lnSpc>
              </a:pPr>
              <a:r>
                <a:rPr lang="en-US" sz="1425" dirty="0">
                  <a:latin typeface="Century Schoolbook"/>
                  <a:ea typeface="Century Schoolbook"/>
                  <a:cs typeface="Century Schoolbook"/>
                  <a:sym typeface="Century Schoolbook"/>
                </a:rPr>
                <a:t>Increased Weakness</a:t>
              </a:r>
              <a:endParaRPr sz="1425" dirty="0">
                <a:latin typeface="Century Schoolbook"/>
                <a:ea typeface="Century Schoolbook"/>
                <a:cs typeface="Century Schoolbook"/>
                <a:sym typeface="Century Schoolbook"/>
              </a:endParaRPr>
            </a:p>
          </p:txBody>
        </p:sp>
        <p:sp>
          <p:nvSpPr>
            <p:cNvPr id="134" name="Google Shape;134;p21"/>
            <p:cNvSpPr/>
            <p:nvPr/>
          </p:nvSpPr>
          <p:spPr>
            <a:xfrm>
              <a:off x="1678651" y="36056"/>
              <a:ext cx="4641451" cy="4641451"/>
            </a:xfrm>
            <a:custGeom>
              <a:avLst/>
              <a:gdLst/>
              <a:ahLst/>
              <a:cxnLst/>
              <a:rect l="l" t="t" r="r" b="b"/>
              <a:pathLst>
                <a:path w="120000" h="120000" extrusionOk="0">
                  <a:moveTo>
                    <a:pt x="43948" y="6514"/>
                  </a:moveTo>
                  <a:lnTo>
                    <a:pt x="43948" y="6514"/>
                  </a:lnTo>
                  <a:cubicBezTo>
                    <a:pt x="52745" y="3874"/>
                    <a:pt x="62058" y="3444"/>
                    <a:pt x="71061" y="5264"/>
                  </a:cubicBezTo>
                  <a:lnTo>
                    <a:pt x="72252" y="1295"/>
                  </a:lnTo>
                  <a:lnTo>
                    <a:pt x="75156" y="9501"/>
                  </a:lnTo>
                  <a:lnTo>
                    <a:pt x="68069" y="15232"/>
                  </a:lnTo>
                  <a:lnTo>
                    <a:pt x="69260" y="11266"/>
                  </a:lnTo>
                  <a:lnTo>
                    <a:pt x="69260" y="11266"/>
                  </a:lnTo>
                  <a:cubicBezTo>
                    <a:pt x="61435" y="9779"/>
                    <a:pt x="53368" y="10198"/>
                    <a:pt x="45740" y="12487"/>
                  </a:cubicBezTo>
                  <a:close/>
                </a:path>
              </a:pathLst>
            </a:custGeom>
            <a:solidFill>
              <a:schemeClr val="accent6">
                <a:lumMod val="75000"/>
              </a:schemeClr>
            </a:solidFill>
            <a:ln w="139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35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221" y="307301"/>
            <a:ext cx="8786379" cy="857250"/>
          </a:xfrm>
        </p:spPr>
        <p:txBody>
          <a:bodyPr>
            <a:noAutofit/>
          </a:bodyPr>
          <a:lstStyle/>
          <a:p>
            <a:pPr algn="ctr"/>
            <a:r>
              <a:rPr lang="en-US" sz="4000" b="1" dirty="0">
                <a:latin typeface="+mj-lt"/>
              </a:rPr>
              <a:t>Why Does Fear of Falling Matter</a:t>
            </a:r>
            <a:r>
              <a:rPr lang="en-US" sz="4000" b="1" dirty="0" smtClean="0">
                <a:latin typeface="+mj-lt"/>
              </a:rPr>
              <a:t>?</a:t>
            </a:r>
            <a:endParaRPr lang="en-US" sz="4000" b="1" baseline="30000" dirty="0">
              <a:latin typeface="+mj-lt"/>
            </a:endParaRPr>
          </a:p>
        </p:txBody>
      </p:sp>
      <p:sp>
        <p:nvSpPr>
          <p:cNvPr id="2" name="Content Placeholder 1"/>
          <p:cNvSpPr>
            <a:spLocks noGrp="1"/>
          </p:cNvSpPr>
          <p:nvPr>
            <p:ph sz="half" idx="1"/>
          </p:nvPr>
        </p:nvSpPr>
        <p:spPr>
          <a:xfrm>
            <a:off x="205221" y="1281165"/>
            <a:ext cx="5814579" cy="3339828"/>
          </a:xfrm>
        </p:spPr>
        <p:txBody>
          <a:bodyPr>
            <a:noAutofit/>
          </a:bodyPr>
          <a:lstStyle/>
          <a:p>
            <a:pPr>
              <a:lnSpc>
                <a:spcPct val="150000"/>
              </a:lnSpc>
              <a:spcBef>
                <a:spcPts val="0"/>
              </a:spcBef>
              <a:buClr>
                <a:schemeClr val="tx1">
                  <a:lumMod val="50000"/>
                  <a:lumOff val="50000"/>
                </a:schemeClr>
              </a:buClr>
              <a:buSzPct val="100000"/>
            </a:pPr>
            <a:r>
              <a:rPr lang="en-US" sz="2400" dirty="0">
                <a:latin typeface="+mn-lt"/>
              </a:rPr>
              <a:t>May stop you from activities </a:t>
            </a:r>
          </a:p>
          <a:p>
            <a:pPr>
              <a:lnSpc>
                <a:spcPct val="150000"/>
              </a:lnSpc>
              <a:spcBef>
                <a:spcPts val="0"/>
              </a:spcBef>
              <a:buClr>
                <a:schemeClr val="tx1">
                  <a:lumMod val="50000"/>
                  <a:lumOff val="50000"/>
                </a:schemeClr>
              </a:buClr>
              <a:buSzPct val="100000"/>
            </a:pPr>
            <a:r>
              <a:rPr lang="en-US" sz="2400" dirty="0">
                <a:latin typeface="+mn-lt"/>
              </a:rPr>
              <a:t>Legs weaken with less activity</a:t>
            </a:r>
          </a:p>
          <a:p>
            <a:pPr>
              <a:lnSpc>
                <a:spcPct val="150000"/>
              </a:lnSpc>
              <a:spcBef>
                <a:spcPts val="0"/>
              </a:spcBef>
              <a:buClr>
                <a:schemeClr val="tx1">
                  <a:lumMod val="50000"/>
                  <a:lumOff val="50000"/>
                </a:schemeClr>
              </a:buClr>
              <a:buSzPct val="100000"/>
            </a:pPr>
            <a:r>
              <a:rPr lang="en-US" sz="2400" dirty="0">
                <a:latin typeface="+mn-lt"/>
              </a:rPr>
              <a:t>May cause you to feel depressed or lonely  </a:t>
            </a:r>
          </a:p>
          <a:p>
            <a:pPr marL="109728" indent="0">
              <a:spcBef>
                <a:spcPts val="0"/>
              </a:spcBef>
              <a:buNone/>
            </a:pPr>
            <a:endParaRPr lang="en-US" sz="2400" dirty="0">
              <a:latin typeface="+mn-lt"/>
            </a:endParaRPr>
          </a:p>
          <a:p>
            <a:pPr marL="0" indent="0">
              <a:spcBef>
                <a:spcPts val="0"/>
              </a:spcBef>
              <a:buNone/>
            </a:pPr>
            <a:r>
              <a:rPr lang="en-US" sz="2400" dirty="0">
                <a:solidFill>
                  <a:srgbClr val="FF0000"/>
                </a:solidFill>
                <a:latin typeface="+mn-lt"/>
              </a:rPr>
              <a:t>*All of these increase your risk of falling*</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8400" y="1619461"/>
            <a:ext cx="2511955" cy="2009564"/>
          </a:xfrm>
        </p:spPr>
      </p:pic>
      <p:sp>
        <p:nvSpPr>
          <p:cNvPr id="6" name="TextBox 5"/>
          <p:cNvSpPr txBox="1"/>
          <p:nvPr/>
        </p:nvSpPr>
        <p:spPr>
          <a:xfrm>
            <a:off x="7192356" y="3638550"/>
            <a:ext cx="1667570" cy="184666"/>
          </a:xfrm>
          <a:prstGeom prst="rect">
            <a:avLst/>
          </a:prstGeom>
          <a:noFill/>
        </p:spPr>
        <p:txBody>
          <a:bodyPr wrap="square" rtlCol="0">
            <a:spAutoFit/>
          </a:bodyPr>
          <a:lstStyle/>
          <a:p>
            <a:r>
              <a:rPr lang="en-US" sz="600" dirty="0"/>
              <a:t>www.ncoa.org</a:t>
            </a:r>
          </a:p>
        </p:txBody>
      </p:sp>
    </p:spTree>
    <p:extLst>
      <p:ext uri="{BB962C8B-B14F-4D97-AF65-F5344CB8AC3E}">
        <p14:creationId xmlns:p14="http://schemas.microsoft.com/office/powerpoint/2010/main" val="12051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397"/>
            <a:ext cx="9144000" cy="738554"/>
          </a:xfrm>
        </p:spPr>
        <p:txBody>
          <a:bodyPr>
            <a:normAutofit/>
          </a:bodyPr>
          <a:lstStyle/>
          <a:p>
            <a:pPr algn="ctr"/>
            <a:r>
              <a:rPr lang="en-US" sz="4000" b="1" dirty="0">
                <a:solidFill>
                  <a:schemeClr val="tx1"/>
                </a:solidFill>
                <a:latin typeface="+mj-lt"/>
              </a:rPr>
              <a:t>By A Show Of Hands…</a:t>
            </a:r>
          </a:p>
        </p:txBody>
      </p:sp>
      <p:sp>
        <p:nvSpPr>
          <p:cNvPr id="3" name="Content Placeholder 2"/>
          <p:cNvSpPr>
            <a:spLocks noGrp="1"/>
          </p:cNvSpPr>
          <p:nvPr>
            <p:ph sz="half" idx="1"/>
          </p:nvPr>
        </p:nvSpPr>
        <p:spPr>
          <a:xfrm>
            <a:off x="314325" y="1047750"/>
            <a:ext cx="8829675" cy="3505200"/>
          </a:xfrm>
        </p:spPr>
        <p:txBody>
          <a:bodyPr>
            <a:normAutofit fontScale="92500" lnSpcReduction="20000"/>
          </a:bodyPr>
          <a:lstStyle/>
          <a:p>
            <a:pPr marL="385763" indent="-385763">
              <a:lnSpc>
                <a:spcPct val="150000"/>
              </a:lnSpc>
              <a:spcBef>
                <a:spcPts val="0"/>
              </a:spcBef>
              <a:buClr>
                <a:schemeClr val="tx1">
                  <a:lumMod val="50000"/>
                  <a:lumOff val="50000"/>
                </a:schemeClr>
              </a:buClr>
              <a:buSzPct val="100000"/>
              <a:buFont typeface="+mj-lt"/>
              <a:buAutoNum type="arabicPeriod"/>
            </a:pPr>
            <a:r>
              <a:rPr lang="en-US" sz="2600" dirty="0">
                <a:latin typeface="+mn-lt"/>
              </a:rPr>
              <a:t>Is the definition of a fall different than what you thought it was?</a:t>
            </a:r>
          </a:p>
          <a:p>
            <a:pPr marL="385763" indent="-385763">
              <a:lnSpc>
                <a:spcPct val="150000"/>
              </a:lnSpc>
              <a:spcBef>
                <a:spcPts val="0"/>
              </a:spcBef>
              <a:buClr>
                <a:schemeClr val="tx1">
                  <a:lumMod val="50000"/>
                  <a:lumOff val="50000"/>
                </a:schemeClr>
              </a:buClr>
              <a:buSzPct val="100000"/>
              <a:buFont typeface="+mj-lt"/>
              <a:buAutoNum type="arabicPeriod"/>
            </a:pPr>
            <a:r>
              <a:rPr lang="en-US" sz="2600" dirty="0">
                <a:latin typeface="+mn-lt"/>
              </a:rPr>
              <a:t>Does this change your answer on if you have fallen in the past year?</a:t>
            </a:r>
          </a:p>
          <a:p>
            <a:pPr marL="385763" indent="-385763">
              <a:lnSpc>
                <a:spcPct val="150000"/>
              </a:lnSpc>
              <a:spcBef>
                <a:spcPts val="0"/>
              </a:spcBef>
              <a:buClr>
                <a:schemeClr val="tx1">
                  <a:lumMod val="50000"/>
                  <a:lumOff val="50000"/>
                </a:schemeClr>
              </a:buClr>
              <a:buSzPct val="100000"/>
              <a:buFont typeface="+mj-lt"/>
              <a:buAutoNum type="arabicPeriod"/>
            </a:pPr>
            <a:r>
              <a:rPr lang="en-US" sz="2600" dirty="0">
                <a:latin typeface="+mn-lt"/>
              </a:rPr>
              <a:t>Did you tell your primary care provider?</a:t>
            </a:r>
          </a:p>
          <a:p>
            <a:pPr marL="385763" indent="-385763">
              <a:lnSpc>
                <a:spcPct val="150000"/>
              </a:lnSpc>
              <a:spcBef>
                <a:spcPts val="0"/>
              </a:spcBef>
              <a:buClr>
                <a:schemeClr val="tx1">
                  <a:lumMod val="50000"/>
                  <a:lumOff val="50000"/>
                </a:schemeClr>
              </a:buClr>
              <a:buSzPct val="100000"/>
              <a:buFont typeface="+mj-lt"/>
              <a:buAutoNum type="arabicPeriod"/>
            </a:pPr>
            <a:r>
              <a:rPr lang="en-US" sz="2600" dirty="0">
                <a:latin typeface="+mn-lt"/>
              </a:rPr>
              <a:t>Do you feel unsteady when standing or walking?</a:t>
            </a:r>
          </a:p>
          <a:p>
            <a:pPr marL="385763" indent="-385763">
              <a:lnSpc>
                <a:spcPct val="150000"/>
              </a:lnSpc>
              <a:spcBef>
                <a:spcPts val="0"/>
              </a:spcBef>
              <a:buClr>
                <a:schemeClr val="tx1">
                  <a:lumMod val="50000"/>
                  <a:lumOff val="50000"/>
                </a:schemeClr>
              </a:buClr>
              <a:buSzPct val="100000"/>
              <a:buFont typeface="+mj-lt"/>
              <a:buAutoNum type="arabicPeriod"/>
            </a:pPr>
            <a:r>
              <a:rPr lang="en-US" sz="2600" dirty="0">
                <a:latin typeface="+mn-lt"/>
              </a:rPr>
              <a:t>Did you know a previous fall increases your future fall risk?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55108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3540A-A093-43E0-81BB-F56D52D772FC}"/>
              </a:ext>
            </a:extLst>
          </p:cNvPr>
          <p:cNvSpPr>
            <a:spLocks noGrp="1"/>
          </p:cNvSpPr>
          <p:nvPr>
            <p:ph type="title"/>
          </p:nvPr>
        </p:nvSpPr>
        <p:spPr>
          <a:xfrm>
            <a:off x="0" y="819150"/>
            <a:ext cx="9144000" cy="2139553"/>
          </a:xfrm>
        </p:spPr>
        <p:txBody>
          <a:bodyPr/>
          <a:lstStyle/>
          <a:p>
            <a:pPr algn="ctr"/>
            <a:r>
              <a:rPr lang="en-US" sz="4000" b="1" dirty="0">
                <a:solidFill>
                  <a:schemeClr val="bg1"/>
                </a:solidFill>
                <a:latin typeface="+mj-lt"/>
              </a:rPr>
              <a:t>True or False: Falls are a normal part of aging?</a:t>
            </a:r>
          </a:p>
        </p:txBody>
      </p:sp>
      <p:sp>
        <p:nvSpPr>
          <p:cNvPr id="4" name="Text Placeholder 3">
            <a:extLst>
              <a:ext uri="{FF2B5EF4-FFF2-40B4-BE49-F238E27FC236}">
                <a16:creationId xmlns:a16="http://schemas.microsoft.com/office/drawing/2014/main" id="{1E35F43C-68FC-47B0-94CC-CEA50130972D}"/>
              </a:ext>
            </a:extLst>
          </p:cNvPr>
          <p:cNvSpPr>
            <a:spLocks noGrp="1"/>
          </p:cNvSpPr>
          <p:nvPr>
            <p:ph type="body" idx="1"/>
          </p:nvPr>
        </p:nvSpPr>
        <p:spPr>
          <a:xfrm>
            <a:off x="0" y="3181350"/>
            <a:ext cx="9144000" cy="1091166"/>
          </a:xfrm>
        </p:spPr>
        <p:txBody>
          <a:bodyPr>
            <a:normAutofit/>
          </a:bodyPr>
          <a:lstStyle/>
          <a:p>
            <a:pPr algn="ctr"/>
            <a:r>
              <a:rPr lang="en-US" sz="4000" dirty="0">
                <a:solidFill>
                  <a:schemeClr val="bg1"/>
                </a:solidFill>
                <a:latin typeface="+mn-lt"/>
              </a:rPr>
              <a:t>False! </a:t>
            </a:r>
          </a:p>
        </p:txBody>
      </p:sp>
      <p:sp>
        <p:nvSpPr>
          <p:cNvPr id="2" name="Footer Placeholder 1">
            <a:extLst>
              <a:ext uri="{FF2B5EF4-FFF2-40B4-BE49-F238E27FC236}">
                <a16:creationId xmlns:a16="http://schemas.microsoft.com/office/drawing/2014/main" id="{5EF8481B-664B-4747-99CF-A7526565C19B}"/>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 </a:t>
            </a:r>
          </a:p>
        </p:txBody>
      </p:sp>
    </p:spTree>
    <p:extLst>
      <p:ext uri="{BB962C8B-B14F-4D97-AF65-F5344CB8AC3E}">
        <p14:creationId xmlns:p14="http://schemas.microsoft.com/office/powerpoint/2010/main" val="5945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3540A-A093-43E0-81BB-F56D52D772FC}"/>
              </a:ext>
            </a:extLst>
          </p:cNvPr>
          <p:cNvSpPr>
            <a:spLocks noGrp="1"/>
          </p:cNvSpPr>
          <p:nvPr>
            <p:ph type="title"/>
          </p:nvPr>
        </p:nvSpPr>
        <p:spPr>
          <a:xfrm>
            <a:off x="0" y="666750"/>
            <a:ext cx="9144000" cy="2139553"/>
          </a:xfrm>
        </p:spPr>
        <p:txBody>
          <a:bodyPr/>
          <a:lstStyle/>
          <a:p>
            <a:pPr algn="ctr"/>
            <a:r>
              <a:rPr lang="en-US" sz="4000" b="1" dirty="0">
                <a:solidFill>
                  <a:schemeClr val="bg1"/>
                </a:solidFill>
                <a:latin typeface="+mj-lt"/>
              </a:rPr>
              <a:t>True or False: Falls are preventable. </a:t>
            </a:r>
          </a:p>
        </p:txBody>
      </p:sp>
      <p:sp>
        <p:nvSpPr>
          <p:cNvPr id="4" name="Text Placeholder 3">
            <a:extLst>
              <a:ext uri="{FF2B5EF4-FFF2-40B4-BE49-F238E27FC236}">
                <a16:creationId xmlns:a16="http://schemas.microsoft.com/office/drawing/2014/main" id="{1E35F43C-68FC-47B0-94CC-CEA50130972D}"/>
              </a:ext>
            </a:extLst>
          </p:cNvPr>
          <p:cNvSpPr>
            <a:spLocks noGrp="1"/>
          </p:cNvSpPr>
          <p:nvPr>
            <p:ph type="body" idx="1"/>
          </p:nvPr>
        </p:nvSpPr>
        <p:spPr>
          <a:xfrm>
            <a:off x="0" y="3105150"/>
            <a:ext cx="9144000" cy="1091166"/>
          </a:xfrm>
        </p:spPr>
        <p:txBody>
          <a:bodyPr>
            <a:normAutofit/>
          </a:bodyPr>
          <a:lstStyle/>
          <a:p>
            <a:pPr algn="ctr"/>
            <a:r>
              <a:rPr lang="en-US" sz="4000" dirty="0" smtClean="0">
                <a:solidFill>
                  <a:schemeClr val="bg1"/>
                </a:solidFill>
                <a:latin typeface="+mn-lt"/>
              </a:rPr>
              <a:t>True!</a:t>
            </a:r>
            <a:endParaRPr lang="en-US" sz="4000" dirty="0">
              <a:solidFill>
                <a:schemeClr val="bg1"/>
              </a:solidFill>
              <a:latin typeface="+mn-lt"/>
            </a:endParaRPr>
          </a:p>
        </p:txBody>
      </p:sp>
      <p:sp>
        <p:nvSpPr>
          <p:cNvPr id="2" name="Footer Placeholder 1">
            <a:extLst>
              <a:ext uri="{FF2B5EF4-FFF2-40B4-BE49-F238E27FC236}">
                <a16:creationId xmlns:a16="http://schemas.microsoft.com/office/drawing/2014/main" id="{5EF8481B-664B-4747-99CF-A7526565C19B}"/>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 </a:t>
            </a:r>
          </a:p>
        </p:txBody>
      </p:sp>
    </p:spTree>
    <p:extLst>
      <p:ext uri="{BB962C8B-B14F-4D97-AF65-F5344CB8AC3E}">
        <p14:creationId xmlns:p14="http://schemas.microsoft.com/office/powerpoint/2010/main" val="14868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6920" y="1344976"/>
            <a:ext cx="4145973" cy="3394472"/>
          </a:xfrm>
        </p:spPr>
        <p:txBody>
          <a:bodyPr>
            <a:normAutofit/>
          </a:bodyPr>
          <a:lstStyle/>
          <a:p>
            <a:pPr marL="82296" indent="0" algn="ctr">
              <a:buNone/>
            </a:pPr>
            <a:r>
              <a:rPr lang="en-US" sz="3600" b="1" dirty="0"/>
              <a:t> </a:t>
            </a:r>
          </a:p>
        </p:txBody>
      </p:sp>
      <p:sp>
        <p:nvSpPr>
          <p:cNvPr id="2" name="Title 1"/>
          <p:cNvSpPr>
            <a:spLocks noGrp="1"/>
          </p:cNvSpPr>
          <p:nvPr>
            <p:ph type="title"/>
          </p:nvPr>
        </p:nvSpPr>
        <p:spPr>
          <a:xfrm>
            <a:off x="0" y="209550"/>
            <a:ext cx="9144000" cy="990600"/>
          </a:xfrm>
        </p:spPr>
        <p:txBody>
          <a:bodyPr>
            <a:noAutofit/>
          </a:bodyPr>
          <a:lstStyle/>
          <a:p>
            <a:pPr algn="ctr"/>
            <a:r>
              <a:rPr lang="en-US" sz="4000" dirty="0">
                <a:latin typeface="+mj-lt"/>
              </a:rPr>
              <a:t>Are Falls Preventable?</a:t>
            </a:r>
          </a:p>
        </p:txBody>
      </p:sp>
      <p:pic>
        <p:nvPicPr>
          <p:cNvPr id="6" name="Picture 5"/>
          <p:cNvPicPr>
            <a:picLocks noChangeAspect="1"/>
          </p:cNvPicPr>
          <p:nvPr/>
        </p:nvPicPr>
        <p:blipFill>
          <a:blip r:embed="rId3"/>
          <a:stretch>
            <a:fillRect/>
          </a:stretch>
        </p:blipFill>
        <p:spPr>
          <a:xfrm>
            <a:off x="2775633" y="1378231"/>
            <a:ext cx="3234249" cy="29214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138305"/>
      </p:ext>
    </p:extLst>
  </p:cSld>
  <p:clrMapOvr>
    <a:masterClrMapping/>
  </p:clrMapOvr>
  <mc:AlternateContent xmlns:mc="http://schemas.openxmlformats.org/markup-compatibility/2006" xmlns:p14="http://schemas.microsoft.com/office/powerpoint/2010/main">
    <mc:Choice Requires="p14">
      <p:transition spd="slow" p14:dur="2000" advTm="24403"/>
    </mc:Choice>
    <mc:Fallback xmlns="">
      <p:transition spd="slow" advTm="2440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F5F2CD-DB38-4589-B8D3-05F202844489}"/>
              </a:ext>
            </a:extLst>
          </p:cNvPr>
          <p:cNvSpPr>
            <a:spLocks noGrp="1"/>
          </p:cNvSpPr>
          <p:nvPr>
            <p:ph type="title"/>
          </p:nvPr>
        </p:nvSpPr>
        <p:spPr>
          <a:xfrm>
            <a:off x="1" y="129778"/>
            <a:ext cx="9144000" cy="994172"/>
          </a:xfrm>
        </p:spPr>
        <p:txBody>
          <a:bodyPr>
            <a:normAutofit/>
          </a:bodyPr>
          <a:lstStyle/>
          <a:p>
            <a:pPr algn="ctr"/>
            <a:r>
              <a:rPr lang="en-US" sz="4000" b="1" dirty="0">
                <a:latin typeface="+mj-lt"/>
              </a:rPr>
              <a:t>Types of Risk </a:t>
            </a:r>
            <a:r>
              <a:rPr lang="en-US" sz="4000" b="1" dirty="0" smtClean="0">
                <a:latin typeface="+mj-lt"/>
              </a:rPr>
              <a:t>Factors </a:t>
            </a:r>
            <a:endParaRPr lang="en-US" sz="4000" b="1" dirty="0">
              <a:latin typeface="+mj-lt"/>
            </a:endParaRPr>
          </a:p>
        </p:txBody>
      </p:sp>
      <p:sp>
        <p:nvSpPr>
          <p:cNvPr id="7" name="Text Placeholder 6">
            <a:extLst>
              <a:ext uri="{FF2B5EF4-FFF2-40B4-BE49-F238E27FC236}">
                <a16:creationId xmlns:a16="http://schemas.microsoft.com/office/drawing/2014/main" id="{EEEBF477-118F-4546-938E-AB379DA8DF91}"/>
              </a:ext>
            </a:extLst>
          </p:cNvPr>
          <p:cNvSpPr>
            <a:spLocks noGrp="1"/>
          </p:cNvSpPr>
          <p:nvPr>
            <p:ph type="body" idx="1"/>
          </p:nvPr>
        </p:nvSpPr>
        <p:spPr>
          <a:xfrm>
            <a:off x="228600" y="1200150"/>
            <a:ext cx="3868340" cy="617934"/>
          </a:xfrm>
        </p:spPr>
        <p:txBody>
          <a:bodyPr>
            <a:normAutofit/>
          </a:bodyPr>
          <a:lstStyle/>
          <a:p>
            <a:pPr algn="ctr"/>
            <a:r>
              <a:rPr lang="en-US" sz="2400" u="sng" dirty="0">
                <a:latin typeface="+mn-lt"/>
              </a:rPr>
              <a:t>Modifiable Risk Factors </a:t>
            </a:r>
          </a:p>
        </p:txBody>
      </p:sp>
      <p:sp>
        <p:nvSpPr>
          <p:cNvPr id="8" name="Content Placeholder 7">
            <a:extLst>
              <a:ext uri="{FF2B5EF4-FFF2-40B4-BE49-F238E27FC236}">
                <a16:creationId xmlns:a16="http://schemas.microsoft.com/office/drawing/2014/main" id="{D12D57AB-19D1-4A2F-955A-371C487BE53A}"/>
              </a:ext>
            </a:extLst>
          </p:cNvPr>
          <p:cNvSpPr>
            <a:spLocks noGrp="1"/>
          </p:cNvSpPr>
          <p:nvPr>
            <p:ph sz="half" idx="2"/>
          </p:nvPr>
        </p:nvSpPr>
        <p:spPr>
          <a:xfrm>
            <a:off x="381000" y="1846148"/>
            <a:ext cx="3733800" cy="2249601"/>
          </a:xfrm>
        </p:spPr>
        <p:txBody>
          <a:bodyPr>
            <a:normAutofit/>
          </a:bodyPr>
          <a:lstStyle/>
          <a:p>
            <a:pPr marL="0" indent="0" algn="ctr">
              <a:lnSpc>
                <a:spcPct val="150000"/>
              </a:lnSpc>
              <a:spcBef>
                <a:spcPts val="0"/>
              </a:spcBef>
              <a:buNone/>
            </a:pPr>
            <a:r>
              <a:rPr lang="en-US" sz="2400" dirty="0" smtClean="0">
                <a:latin typeface="+mn-lt"/>
              </a:rPr>
              <a:t>Risk </a:t>
            </a:r>
            <a:r>
              <a:rPr lang="en-US" sz="2400" dirty="0">
                <a:latin typeface="+mn-lt"/>
              </a:rPr>
              <a:t>factors that </a:t>
            </a:r>
            <a:r>
              <a:rPr lang="en-US" sz="2400" i="1" dirty="0">
                <a:latin typeface="+mn-lt"/>
              </a:rPr>
              <a:t>can</a:t>
            </a:r>
            <a:r>
              <a:rPr lang="en-US" sz="2400" dirty="0">
                <a:latin typeface="+mn-lt"/>
              </a:rPr>
              <a:t> be easily changed or modified </a:t>
            </a:r>
          </a:p>
        </p:txBody>
      </p:sp>
      <p:sp>
        <p:nvSpPr>
          <p:cNvPr id="9" name="Text Placeholder 8">
            <a:extLst>
              <a:ext uri="{FF2B5EF4-FFF2-40B4-BE49-F238E27FC236}">
                <a16:creationId xmlns:a16="http://schemas.microsoft.com/office/drawing/2014/main" id="{7EAD22FF-1911-48A1-9932-A2C516B13038}"/>
              </a:ext>
            </a:extLst>
          </p:cNvPr>
          <p:cNvSpPr>
            <a:spLocks noGrp="1"/>
          </p:cNvSpPr>
          <p:nvPr>
            <p:ph type="body" sz="quarter" idx="3"/>
          </p:nvPr>
        </p:nvSpPr>
        <p:spPr>
          <a:xfrm>
            <a:off x="4419600" y="1200150"/>
            <a:ext cx="4572000" cy="617934"/>
          </a:xfrm>
        </p:spPr>
        <p:txBody>
          <a:bodyPr>
            <a:noAutofit/>
          </a:bodyPr>
          <a:lstStyle/>
          <a:p>
            <a:pPr algn="ctr"/>
            <a:r>
              <a:rPr lang="en-US" sz="2400" u="sng" dirty="0">
                <a:latin typeface="+mn-lt"/>
              </a:rPr>
              <a:t>Non-Modifiable Risk Factors </a:t>
            </a:r>
          </a:p>
        </p:txBody>
      </p:sp>
      <p:sp>
        <p:nvSpPr>
          <p:cNvPr id="10" name="Content Placeholder 9">
            <a:extLst>
              <a:ext uri="{FF2B5EF4-FFF2-40B4-BE49-F238E27FC236}">
                <a16:creationId xmlns:a16="http://schemas.microsoft.com/office/drawing/2014/main" id="{6732CF0F-8A3F-41F1-BE1F-DEF50BB75003}"/>
              </a:ext>
            </a:extLst>
          </p:cNvPr>
          <p:cNvSpPr>
            <a:spLocks noGrp="1"/>
          </p:cNvSpPr>
          <p:nvPr>
            <p:ph sz="quarter" idx="4"/>
          </p:nvPr>
        </p:nvSpPr>
        <p:spPr>
          <a:xfrm>
            <a:off x="4572000" y="1854314"/>
            <a:ext cx="4136572" cy="1708036"/>
          </a:xfrm>
        </p:spPr>
        <p:txBody>
          <a:bodyPr>
            <a:normAutofit/>
          </a:bodyPr>
          <a:lstStyle/>
          <a:p>
            <a:pPr marL="0" indent="0" algn="ctr">
              <a:lnSpc>
                <a:spcPct val="150000"/>
              </a:lnSpc>
              <a:spcBef>
                <a:spcPts val="0"/>
              </a:spcBef>
              <a:buNone/>
            </a:pPr>
            <a:r>
              <a:rPr lang="en-US" sz="2400" dirty="0" smtClean="0">
                <a:latin typeface="+mn-lt"/>
              </a:rPr>
              <a:t>Risk </a:t>
            </a:r>
            <a:r>
              <a:rPr lang="en-US" sz="2400" dirty="0">
                <a:latin typeface="+mn-lt"/>
              </a:rPr>
              <a:t>factors that </a:t>
            </a:r>
            <a:r>
              <a:rPr lang="en-US" sz="2400" i="1" dirty="0">
                <a:latin typeface="+mn-lt"/>
              </a:rPr>
              <a:t>cannot</a:t>
            </a:r>
            <a:r>
              <a:rPr lang="en-US" sz="2400" dirty="0">
                <a:latin typeface="+mn-lt"/>
              </a:rPr>
              <a:t> be easily changed or modified </a:t>
            </a:r>
          </a:p>
        </p:txBody>
      </p:sp>
    </p:spTree>
    <p:extLst>
      <p:ext uri="{BB962C8B-B14F-4D97-AF65-F5344CB8AC3E}">
        <p14:creationId xmlns:p14="http://schemas.microsoft.com/office/powerpoint/2010/main" val="6202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 name="Title 1">
            <a:extLst>
              <a:ext uri="{FF2B5EF4-FFF2-40B4-BE49-F238E27FC236}">
                <a16:creationId xmlns:a16="http://schemas.microsoft.com/office/drawing/2014/main" id="{5A809565-0EB5-4156-8B0F-98B7482622CD}"/>
              </a:ext>
            </a:extLst>
          </p:cNvPr>
          <p:cNvSpPr txBox="1">
            <a:spLocks/>
          </p:cNvSpPr>
          <p:nvPr/>
        </p:nvSpPr>
        <p:spPr>
          <a:xfrm>
            <a:off x="0" y="133350"/>
            <a:ext cx="9144000" cy="980636"/>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cap="none" baseline="0">
                <a:solidFill>
                  <a:schemeClr val="tx1"/>
                </a:solidFill>
                <a:effectLst>
                  <a:outerShdw blurRad="31750" dist="25400" dir="5400000" algn="tl" rotWithShape="0">
                    <a:srgbClr val="000000">
                      <a:alpha val="25000"/>
                    </a:srgbClr>
                  </a:outerShdw>
                </a:effectLst>
                <a:latin typeface="APTA Sans Medium" panose="00000600000000000000" pitchFamily="2" charset="0"/>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ysClr val="windowText" lastClr="000000"/>
                </a:solidFill>
                <a:effectLst>
                  <a:outerShdw blurRad="31750" dist="25400" dir="5400000" algn="tl" rotWithShape="0">
                    <a:srgbClr val="000000">
                      <a:alpha val="25000"/>
                    </a:srgbClr>
                  </a:outerShdw>
                </a:effectLst>
                <a:uLnTx/>
                <a:uFillTx/>
                <a:latin typeface="Arial" panose="020B0604020202020204"/>
                <a:ea typeface="+mj-ea"/>
                <a:cs typeface="+mj-cs"/>
              </a:rPr>
              <a:t>Acknowledgements </a:t>
            </a:r>
            <a:endParaRPr kumimoji="0" lang="en-US" sz="4000" b="1" i="0" u="none" strike="noStrike" kern="1200" cap="none" spc="0" normalizeH="0" baseline="0" noProof="0" dirty="0">
              <a:ln>
                <a:noFill/>
              </a:ln>
              <a:solidFill>
                <a:sysClr val="windowText" lastClr="000000"/>
              </a:solidFill>
              <a:effectLst>
                <a:outerShdw blurRad="31750" dist="25400" dir="5400000" algn="tl" rotWithShape="0">
                  <a:srgbClr val="000000">
                    <a:alpha val="25000"/>
                  </a:srgbClr>
                </a:outerShdw>
              </a:effectLst>
              <a:uLnTx/>
              <a:uFillTx/>
              <a:latin typeface="Arial" panose="020B0604020202020204"/>
              <a:ea typeface="+mj-ea"/>
              <a:cs typeface="+mj-cs"/>
            </a:endParaRPr>
          </a:p>
        </p:txBody>
      </p:sp>
      <p:sp>
        <p:nvSpPr>
          <p:cNvPr id="9" name="Google Shape;143;p1">
            <a:extLst>
              <a:ext uri="{FF2B5EF4-FFF2-40B4-BE49-F238E27FC236}">
                <a16:creationId xmlns:a16="http://schemas.microsoft.com/office/drawing/2014/main" id="{D0E1080B-B90A-4E73-B3CA-4F0DCDC72A94}"/>
              </a:ext>
            </a:extLst>
          </p:cNvPr>
          <p:cNvSpPr txBox="1">
            <a:spLocks/>
          </p:cNvSpPr>
          <p:nvPr/>
        </p:nvSpPr>
        <p:spPr>
          <a:xfrm>
            <a:off x="0" y="1200150"/>
            <a:ext cx="9144000" cy="1775753"/>
          </a:xfrm>
          <a:prstGeom prst="rect">
            <a:avLst/>
          </a:prstGeom>
          <a:noFill/>
          <a:ln>
            <a:noFill/>
          </a:ln>
        </p:spPr>
        <p:txBody>
          <a:bodyPr spcFirstLastPara="1" vert="horz" wrap="square" lIns="68569" tIns="34275" rIns="68569" bIns="34275" anchor="t" anchorCtr="0">
            <a:noAutofit/>
          </a:bodyPr>
          <a:lstStyle>
            <a:lvl1pPr marL="0" indent="0" algn="l" rtl="0" eaLnBrk="1" latinLnBrk="0" hangingPunct="1">
              <a:spcBef>
                <a:spcPts val="400"/>
              </a:spcBef>
              <a:spcAft>
                <a:spcPts val="0"/>
              </a:spcAft>
              <a:buClr>
                <a:schemeClr val="accent1"/>
              </a:buClr>
              <a:buSzPct val="68000"/>
              <a:buFont typeface="Wingdings 3"/>
              <a:buNone/>
              <a:defRPr kumimoji="0" sz="2300" kern="1200">
                <a:solidFill>
                  <a:schemeClr val="tx1"/>
                </a:solidFill>
                <a:latin typeface="APTA Sans Regular" panose="00000500000000000000" pitchFamily="2" charset="0"/>
                <a:ea typeface="+mn-ea"/>
                <a:cs typeface="+mn-cs"/>
              </a:defRPr>
            </a:lvl1pPr>
            <a:lvl2pPr marL="621792" indent="-228600" algn="l" rtl="0" eaLnBrk="1" latinLnBrk="0" hangingPunct="1">
              <a:spcBef>
                <a:spcPts val="324"/>
              </a:spcBef>
              <a:buClr>
                <a:schemeClr val="accent1"/>
              </a:buClr>
              <a:buFont typeface="Verdana"/>
              <a:buNone/>
              <a:defRPr kumimoji="0" sz="1800" kern="1200">
                <a:solidFill>
                  <a:schemeClr val="tx1">
                    <a:tint val="75000"/>
                  </a:schemeClr>
                </a:solidFill>
                <a:latin typeface="APTA Sans Regular" panose="00000500000000000000" pitchFamily="2" charset="0"/>
                <a:ea typeface="+mn-ea"/>
                <a:cs typeface="+mn-cs"/>
              </a:defRPr>
            </a:lvl2pPr>
            <a:lvl3pPr marL="859536" indent="-228600" algn="l" rtl="0" eaLnBrk="1" latinLnBrk="0" hangingPunct="1">
              <a:spcBef>
                <a:spcPts val="350"/>
              </a:spcBef>
              <a:buClr>
                <a:schemeClr val="accent2"/>
              </a:buClr>
              <a:buSzPct val="100000"/>
              <a:buFont typeface="Wingdings 2"/>
              <a:buNone/>
              <a:defRPr kumimoji="0" sz="1600" kern="1200">
                <a:solidFill>
                  <a:schemeClr val="tx1">
                    <a:tint val="75000"/>
                  </a:schemeClr>
                </a:solidFill>
                <a:latin typeface="APTA Sans Regular" panose="00000500000000000000" pitchFamily="2" charset="0"/>
                <a:ea typeface="+mn-ea"/>
                <a:cs typeface="+mn-cs"/>
              </a:defRPr>
            </a:lvl3pPr>
            <a:lvl4pPr marL="1143000" indent="-228600" algn="l" rtl="0" eaLnBrk="1" latinLnBrk="0" hangingPunct="1">
              <a:spcBef>
                <a:spcPts val="350"/>
              </a:spcBef>
              <a:buClr>
                <a:schemeClr val="accent2"/>
              </a:buClr>
              <a:buFont typeface="Wingdings 2"/>
              <a:buNone/>
              <a:defRPr kumimoji="0" sz="1400" kern="1200">
                <a:solidFill>
                  <a:schemeClr val="tx1">
                    <a:tint val="75000"/>
                  </a:schemeClr>
                </a:solidFill>
                <a:latin typeface="APTA Sans Regular" panose="00000500000000000000" pitchFamily="2" charset="0"/>
                <a:ea typeface="+mn-ea"/>
                <a:cs typeface="+mn-cs"/>
              </a:defRPr>
            </a:lvl4pPr>
            <a:lvl5pPr marL="1371600" indent="-228600" algn="l" rtl="0" eaLnBrk="1" latinLnBrk="0" hangingPunct="1">
              <a:spcBef>
                <a:spcPts val="350"/>
              </a:spcBef>
              <a:buClr>
                <a:schemeClr val="accent2"/>
              </a:buClr>
              <a:buFont typeface="Wingdings 2"/>
              <a:buNone/>
              <a:defRPr kumimoji="0" sz="1400" kern="1200">
                <a:solidFill>
                  <a:schemeClr val="tx1">
                    <a:tint val="75000"/>
                  </a:schemeClr>
                </a:solidFill>
                <a:latin typeface="APTA Sans Regular" panose="00000500000000000000" pitchFamily="2"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Developed  By:</a:t>
            </a: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Heidi Moyer, PT, DPT*†</a:t>
            </a: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endPar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Edited By:</a:t>
            </a: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Haim D. </a:t>
            </a:r>
            <a:r>
              <a:rPr kumimoji="0" lang="en-US" sz="1400" b="0" i="0" u="none" strike="noStrike" kern="1200" cap="none" spc="0" normalizeH="0" baseline="0" noProof="0" dirty="0" err="1" smtClean="0">
                <a:ln>
                  <a:noFill/>
                </a:ln>
                <a:solidFill>
                  <a:sysClr val="windowText" lastClr="000000"/>
                </a:solidFill>
                <a:effectLst/>
                <a:uLnTx/>
                <a:uFillTx/>
                <a:latin typeface="Arial" panose="020B0604020202020204"/>
                <a:ea typeface="Rockwell"/>
                <a:cs typeface="Rockwell"/>
                <a:sym typeface="Rockwell"/>
              </a:rPr>
              <a:t>Nesser</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 PT, DPT†</a:t>
            </a: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endPar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Materials referenced by previous efforts from:</a:t>
            </a:r>
          </a:p>
          <a:p>
            <a:pPr algn="ctr">
              <a:spcBef>
                <a:spcPts val="0"/>
              </a:spcBef>
              <a:buClr>
                <a:srgbClr val="000000"/>
              </a:buClr>
              <a:buSzPts val="1800"/>
            </a:pPr>
            <a:r>
              <a:rPr lang="it-IT" sz="1400" dirty="0">
                <a:solidFill>
                  <a:sysClr val="windowText" lastClr="000000"/>
                </a:solidFill>
                <a:latin typeface="Arial" panose="020B0604020202020204"/>
                <a:ea typeface="Rockwell"/>
                <a:cs typeface="Rockwell"/>
                <a:sym typeface="Rockwell"/>
              </a:rPr>
              <a:t>Jennifer Vincenzo, PT, MPH, PhD</a:t>
            </a:r>
            <a:r>
              <a:rPr lang="en-US" sz="1400" dirty="0" smtClean="0">
                <a:solidFill>
                  <a:sysClr val="windowText" lastClr="000000"/>
                </a:solidFill>
                <a:latin typeface="Arial" panose="020B0604020202020204"/>
                <a:ea typeface="Rockwell"/>
                <a:cs typeface="Rockwell"/>
                <a:sym typeface="Rockwell"/>
              </a:rPr>
              <a:t>*</a:t>
            </a:r>
            <a:endPar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Mariana </a:t>
            </a:r>
            <a:r>
              <a:rPr kumimoji="0" lang="en-US" sz="1400" b="0" i="0" u="none" strike="noStrike" kern="1200" cap="none" spc="0" normalizeH="0" baseline="0" noProof="0" dirty="0" err="1" smtClean="0">
                <a:ln>
                  <a:noFill/>
                </a:ln>
                <a:solidFill>
                  <a:sysClr val="windowText" lastClr="000000"/>
                </a:solidFill>
                <a:effectLst/>
                <a:uLnTx/>
                <a:uFillTx/>
                <a:latin typeface="Arial" panose="020B0604020202020204"/>
                <a:ea typeface="Rockwell"/>
                <a:cs typeface="Rockwell"/>
                <a:sym typeface="Rockwell"/>
              </a:rPr>
              <a:t>Wingood</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 PT, DPT*</a:t>
            </a: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Deborah Constantine, PT, DPT*†</a:t>
            </a: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Andrew Thomas, PT, DPT⧪</a:t>
            </a:r>
            <a:endParaRPr kumimoji="0" lang="en-US" sz="105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endParaRPr kumimoji="0" lang="en-US" sz="16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endParaRPr kumimoji="0" lang="en-US" sz="16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0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 Board Certified Clinical Specialist in Geriatric Physical Therapy (GCS)</a:t>
            </a: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0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 Board Certified Orthopedic Clinical Specialist (OCS)</a:t>
            </a: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r>
              <a:rPr kumimoji="0" lang="en-US" sz="1000" b="0" i="0" u="none" strike="noStrike" kern="1200" cap="none" spc="0" normalizeH="0" baseline="0" noProof="0" dirty="0" smtClean="0">
                <a:ln>
                  <a:noFill/>
                </a:ln>
                <a:solidFill>
                  <a:sysClr val="windowText" lastClr="000000"/>
                </a:solidFill>
                <a:effectLst/>
                <a:uLnTx/>
                <a:uFillTx/>
                <a:latin typeface="Arial" panose="020B0604020202020204"/>
                <a:ea typeface="Rockwell"/>
                <a:cs typeface="Rockwell"/>
                <a:sym typeface="Rockwell"/>
              </a:rPr>
              <a:t>† Certified Exercise Expert for Aging Adults (CEEAA)</a:t>
            </a:r>
          </a:p>
          <a:p>
            <a:pPr marL="0" marR="0" lvl="0" indent="0" algn="ctr" defTabSz="914400" rtl="0" eaLnBrk="1" fontAlgn="auto" latinLnBrk="0" hangingPunct="1">
              <a:lnSpc>
                <a:spcPct val="100000"/>
              </a:lnSpc>
              <a:spcBef>
                <a:spcPts val="0"/>
              </a:spcBef>
              <a:spcAft>
                <a:spcPts val="0"/>
              </a:spcAft>
              <a:buClr>
                <a:srgbClr val="000000"/>
              </a:buClr>
              <a:buSzPts val="1800"/>
              <a:buFont typeface="Wingdings 3"/>
              <a:buNone/>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a:ea typeface="Rockwell"/>
              <a:cs typeface="Rockwell"/>
              <a:sym typeface="Rockwell"/>
            </a:endParaRPr>
          </a:p>
        </p:txBody>
      </p:sp>
    </p:spTree>
    <p:extLst>
      <p:ext uri="{BB962C8B-B14F-4D97-AF65-F5344CB8AC3E}">
        <p14:creationId xmlns:p14="http://schemas.microsoft.com/office/powerpoint/2010/main" val="301925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EBF477-118F-4546-938E-AB379DA8DF91}"/>
              </a:ext>
            </a:extLst>
          </p:cNvPr>
          <p:cNvSpPr>
            <a:spLocks noGrp="1"/>
          </p:cNvSpPr>
          <p:nvPr>
            <p:ph idx="1"/>
          </p:nvPr>
        </p:nvSpPr>
        <p:spPr>
          <a:xfrm>
            <a:off x="533400" y="1047750"/>
            <a:ext cx="8372475" cy="3581400"/>
          </a:xfrm>
        </p:spPr>
        <p:txBody>
          <a:bodyPr>
            <a:normAutofit lnSpcReduction="10000"/>
          </a:bodyPr>
          <a:lstStyle/>
          <a:p>
            <a:pPr>
              <a:lnSpc>
                <a:spcPct val="200000"/>
              </a:lnSpc>
              <a:spcBef>
                <a:spcPts val="0"/>
              </a:spcBef>
              <a:buSzPct val="100000"/>
            </a:pPr>
            <a:r>
              <a:rPr lang="en-US" sz="2400" dirty="0">
                <a:latin typeface="+mn-lt"/>
              </a:rPr>
              <a:t>Age &gt;65 </a:t>
            </a:r>
          </a:p>
          <a:p>
            <a:pPr>
              <a:lnSpc>
                <a:spcPct val="200000"/>
              </a:lnSpc>
              <a:spcBef>
                <a:spcPts val="0"/>
              </a:spcBef>
              <a:buSzPct val="100000"/>
            </a:pPr>
            <a:r>
              <a:rPr lang="en-US" sz="2400" dirty="0">
                <a:latin typeface="+mn-lt"/>
              </a:rPr>
              <a:t>History of falls </a:t>
            </a:r>
          </a:p>
          <a:p>
            <a:pPr>
              <a:lnSpc>
                <a:spcPct val="200000"/>
              </a:lnSpc>
              <a:spcBef>
                <a:spcPts val="0"/>
              </a:spcBef>
              <a:buSzPct val="100000"/>
            </a:pPr>
            <a:r>
              <a:rPr lang="en-US" sz="2400" dirty="0">
                <a:latin typeface="+mn-lt"/>
              </a:rPr>
              <a:t>Female gender</a:t>
            </a:r>
          </a:p>
          <a:p>
            <a:pPr>
              <a:lnSpc>
                <a:spcPct val="200000"/>
              </a:lnSpc>
              <a:spcBef>
                <a:spcPts val="0"/>
              </a:spcBef>
              <a:buSzPct val="100000"/>
            </a:pPr>
            <a:r>
              <a:rPr lang="en-US" sz="2400" dirty="0">
                <a:latin typeface="+mn-lt"/>
              </a:rPr>
              <a:t>Polypharmacy (taking more than 4 medications) </a:t>
            </a:r>
          </a:p>
          <a:p>
            <a:pPr>
              <a:lnSpc>
                <a:spcPct val="200000"/>
              </a:lnSpc>
              <a:spcBef>
                <a:spcPts val="0"/>
              </a:spcBef>
              <a:buSzPct val="100000"/>
            </a:pPr>
            <a:r>
              <a:rPr lang="en-US" sz="2400" dirty="0">
                <a:latin typeface="+mn-lt"/>
              </a:rPr>
              <a:t>Poor vision (but you can help it by optimizing your vision</a:t>
            </a:r>
            <a:r>
              <a:rPr lang="en-US" sz="2400" dirty="0" smtClean="0">
                <a:latin typeface="+mn-lt"/>
              </a:rPr>
              <a:t>!)</a:t>
            </a:r>
            <a:endParaRPr lang="en-US" sz="2400" dirty="0">
              <a:latin typeface="+mn-lt"/>
            </a:endParaRPr>
          </a:p>
        </p:txBody>
      </p:sp>
      <p:sp>
        <p:nvSpPr>
          <p:cNvPr id="6" name="Title 5">
            <a:extLst>
              <a:ext uri="{FF2B5EF4-FFF2-40B4-BE49-F238E27FC236}">
                <a16:creationId xmlns:a16="http://schemas.microsoft.com/office/drawing/2014/main" id="{B8F5F2CD-DB38-4589-B8D3-05F202844489}"/>
              </a:ext>
            </a:extLst>
          </p:cNvPr>
          <p:cNvSpPr>
            <a:spLocks noGrp="1"/>
          </p:cNvSpPr>
          <p:nvPr>
            <p:ph type="title"/>
          </p:nvPr>
        </p:nvSpPr>
        <p:spPr>
          <a:xfrm>
            <a:off x="0" y="205979"/>
            <a:ext cx="9144000" cy="857250"/>
          </a:xfrm>
        </p:spPr>
        <p:txBody>
          <a:bodyPr>
            <a:normAutofit/>
          </a:bodyPr>
          <a:lstStyle/>
          <a:p>
            <a:pPr algn="ctr"/>
            <a:r>
              <a:rPr lang="en-US" sz="4000" b="1" dirty="0">
                <a:latin typeface="+mj-lt"/>
              </a:rPr>
              <a:t>Non- Modifiable Risk </a:t>
            </a:r>
            <a:r>
              <a:rPr lang="en-US" sz="4000" b="1" dirty="0" smtClean="0">
                <a:latin typeface="+mj-lt"/>
              </a:rPr>
              <a:t>Factors</a:t>
            </a:r>
            <a:endParaRPr lang="en-US" sz="4000" b="1" dirty="0">
              <a:latin typeface="+mj-lt"/>
            </a:endParaRPr>
          </a:p>
        </p:txBody>
      </p:sp>
    </p:spTree>
    <p:extLst>
      <p:ext uri="{BB962C8B-B14F-4D97-AF65-F5344CB8AC3E}">
        <p14:creationId xmlns:p14="http://schemas.microsoft.com/office/powerpoint/2010/main" val="155282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EBF477-118F-4546-938E-AB379DA8DF91}"/>
              </a:ext>
            </a:extLst>
          </p:cNvPr>
          <p:cNvSpPr>
            <a:spLocks noGrp="1"/>
          </p:cNvSpPr>
          <p:nvPr>
            <p:ph idx="1"/>
          </p:nvPr>
        </p:nvSpPr>
        <p:spPr>
          <a:xfrm>
            <a:off x="533400" y="1047750"/>
            <a:ext cx="8372475" cy="3434577"/>
          </a:xfrm>
        </p:spPr>
        <p:txBody>
          <a:bodyPr>
            <a:normAutofit/>
          </a:bodyPr>
          <a:lstStyle/>
          <a:p>
            <a:pPr>
              <a:lnSpc>
                <a:spcPct val="200000"/>
              </a:lnSpc>
              <a:spcBef>
                <a:spcPts val="0"/>
              </a:spcBef>
              <a:buSzPct val="100000"/>
            </a:pPr>
            <a:r>
              <a:rPr lang="en-US" sz="2400" dirty="0" smtClean="0">
                <a:latin typeface="+mn-lt"/>
              </a:rPr>
              <a:t>Poor </a:t>
            </a:r>
            <a:r>
              <a:rPr lang="en-US" sz="2400" dirty="0">
                <a:latin typeface="+mn-lt"/>
              </a:rPr>
              <a:t>feeling in feet/legs </a:t>
            </a:r>
          </a:p>
          <a:p>
            <a:pPr>
              <a:lnSpc>
                <a:spcPct val="200000"/>
              </a:lnSpc>
              <a:spcBef>
                <a:spcPts val="0"/>
              </a:spcBef>
              <a:buSzPct val="100000"/>
            </a:pPr>
            <a:r>
              <a:rPr lang="en-US" sz="2400" dirty="0">
                <a:latin typeface="+mn-lt"/>
              </a:rPr>
              <a:t>Ethnicity: White/Asian &gt; African American/Hispanic </a:t>
            </a:r>
          </a:p>
          <a:p>
            <a:pPr>
              <a:lnSpc>
                <a:spcPct val="200000"/>
              </a:lnSpc>
              <a:spcBef>
                <a:spcPts val="0"/>
              </a:spcBef>
              <a:buSzPct val="100000"/>
            </a:pPr>
            <a:r>
              <a:rPr lang="en-US" sz="2400" dirty="0">
                <a:latin typeface="+mn-lt"/>
              </a:rPr>
              <a:t>Chronic disease diagnosis </a:t>
            </a:r>
          </a:p>
          <a:p>
            <a:pPr>
              <a:lnSpc>
                <a:spcPct val="200000"/>
              </a:lnSpc>
              <a:spcBef>
                <a:spcPts val="0"/>
              </a:spcBef>
              <a:buSzPct val="100000"/>
            </a:pPr>
            <a:r>
              <a:rPr lang="en-US" sz="2400" dirty="0">
                <a:latin typeface="+mn-lt"/>
              </a:rPr>
              <a:t>Memory Deficits (ex: Alzheimer’s Disease) </a:t>
            </a:r>
          </a:p>
        </p:txBody>
      </p:sp>
      <p:sp>
        <p:nvSpPr>
          <p:cNvPr id="6" name="Title 5">
            <a:extLst>
              <a:ext uri="{FF2B5EF4-FFF2-40B4-BE49-F238E27FC236}">
                <a16:creationId xmlns:a16="http://schemas.microsoft.com/office/drawing/2014/main" id="{B8F5F2CD-DB38-4589-B8D3-05F202844489}"/>
              </a:ext>
            </a:extLst>
          </p:cNvPr>
          <p:cNvSpPr>
            <a:spLocks noGrp="1"/>
          </p:cNvSpPr>
          <p:nvPr>
            <p:ph type="title"/>
          </p:nvPr>
        </p:nvSpPr>
        <p:spPr>
          <a:xfrm>
            <a:off x="0" y="205979"/>
            <a:ext cx="9144000" cy="857250"/>
          </a:xfrm>
        </p:spPr>
        <p:txBody>
          <a:bodyPr>
            <a:normAutofit/>
          </a:bodyPr>
          <a:lstStyle/>
          <a:p>
            <a:pPr algn="ctr"/>
            <a:r>
              <a:rPr lang="en-US" sz="4000" b="1" dirty="0">
                <a:latin typeface="+mj-lt"/>
              </a:rPr>
              <a:t>Non- Modifiable Risk </a:t>
            </a:r>
            <a:r>
              <a:rPr lang="en-US" sz="4000" b="1" dirty="0" smtClean="0">
                <a:latin typeface="+mj-lt"/>
              </a:rPr>
              <a:t>Factors</a:t>
            </a:r>
            <a:endParaRPr lang="en-US" sz="4000" b="1" dirty="0">
              <a:latin typeface="+mj-lt"/>
            </a:endParaRPr>
          </a:p>
        </p:txBody>
      </p:sp>
    </p:spTree>
    <p:extLst>
      <p:ext uri="{BB962C8B-B14F-4D97-AF65-F5344CB8AC3E}">
        <p14:creationId xmlns:p14="http://schemas.microsoft.com/office/powerpoint/2010/main" val="43192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F5F2CD-DB38-4589-B8D3-05F202844489}"/>
              </a:ext>
            </a:extLst>
          </p:cNvPr>
          <p:cNvSpPr>
            <a:spLocks noGrp="1"/>
          </p:cNvSpPr>
          <p:nvPr>
            <p:ph type="title"/>
          </p:nvPr>
        </p:nvSpPr>
        <p:spPr>
          <a:xfrm>
            <a:off x="0" y="57150"/>
            <a:ext cx="9144000" cy="994172"/>
          </a:xfrm>
        </p:spPr>
        <p:txBody>
          <a:bodyPr>
            <a:normAutofit/>
          </a:bodyPr>
          <a:lstStyle/>
          <a:p>
            <a:pPr algn="ctr"/>
            <a:r>
              <a:rPr lang="en-US" sz="4000" b="1" dirty="0">
                <a:latin typeface="+mj-lt"/>
              </a:rPr>
              <a:t>Modifiable Risk </a:t>
            </a:r>
            <a:r>
              <a:rPr lang="en-US" sz="4000" b="1" dirty="0" smtClean="0">
                <a:latin typeface="+mj-lt"/>
              </a:rPr>
              <a:t>Factors </a:t>
            </a:r>
            <a:endParaRPr lang="en-US" sz="4000" b="1" dirty="0">
              <a:latin typeface="+mj-lt"/>
            </a:endParaRPr>
          </a:p>
        </p:txBody>
      </p:sp>
      <p:sp>
        <p:nvSpPr>
          <p:cNvPr id="7" name="Text Placeholder 6">
            <a:extLst>
              <a:ext uri="{FF2B5EF4-FFF2-40B4-BE49-F238E27FC236}">
                <a16:creationId xmlns:a16="http://schemas.microsoft.com/office/drawing/2014/main" id="{EEEBF477-118F-4546-938E-AB379DA8DF91}"/>
              </a:ext>
            </a:extLst>
          </p:cNvPr>
          <p:cNvSpPr>
            <a:spLocks noGrp="1"/>
          </p:cNvSpPr>
          <p:nvPr>
            <p:ph type="body" idx="1"/>
          </p:nvPr>
        </p:nvSpPr>
        <p:spPr>
          <a:xfrm>
            <a:off x="152400" y="906836"/>
            <a:ext cx="3868340" cy="617934"/>
          </a:xfrm>
        </p:spPr>
        <p:txBody>
          <a:bodyPr>
            <a:normAutofit/>
          </a:bodyPr>
          <a:lstStyle/>
          <a:p>
            <a:pPr algn="ctr"/>
            <a:r>
              <a:rPr lang="en-US" sz="2400" u="sng" dirty="0">
                <a:latin typeface="+mn-lt"/>
              </a:rPr>
              <a:t>Internal Risk Factors</a:t>
            </a:r>
          </a:p>
        </p:txBody>
      </p:sp>
      <p:sp>
        <p:nvSpPr>
          <p:cNvPr id="8" name="Content Placeholder 7">
            <a:extLst>
              <a:ext uri="{FF2B5EF4-FFF2-40B4-BE49-F238E27FC236}">
                <a16:creationId xmlns:a16="http://schemas.microsoft.com/office/drawing/2014/main" id="{D12D57AB-19D1-4A2F-955A-371C487BE53A}"/>
              </a:ext>
            </a:extLst>
          </p:cNvPr>
          <p:cNvSpPr>
            <a:spLocks noGrp="1"/>
          </p:cNvSpPr>
          <p:nvPr>
            <p:ph sz="half" idx="2"/>
          </p:nvPr>
        </p:nvSpPr>
        <p:spPr>
          <a:xfrm>
            <a:off x="381001" y="1530191"/>
            <a:ext cx="7772399" cy="3098439"/>
          </a:xfrm>
        </p:spPr>
        <p:txBody>
          <a:bodyPr numCol="2">
            <a:noAutofit/>
          </a:bodyPr>
          <a:lstStyle/>
          <a:p>
            <a:pPr>
              <a:lnSpc>
                <a:spcPct val="150000"/>
              </a:lnSpc>
              <a:spcBef>
                <a:spcPts val="0"/>
              </a:spcBef>
              <a:buClr>
                <a:schemeClr val="tx1">
                  <a:lumMod val="50000"/>
                  <a:lumOff val="50000"/>
                </a:schemeClr>
              </a:buClr>
              <a:buSzPct val="100000"/>
            </a:pPr>
            <a:r>
              <a:rPr lang="en-US" sz="2000" dirty="0">
                <a:latin typeface="+mn-lt"/>
              </a:rPr>
              <a:t>Physical inactivity</a:t>
            </a:r>
          </a:p>
          <a:p>
            <a:pPr>
              <a:lnSpc>
                <a:spcPct val="150000"/>
              </a:lnSpc>
              <a:spcBef>
                <a:spcPts val="0"/>
              </a:spcBef>
              <a:buClr>
                <a:schemeClr val="tx1">
                  <a:lumMod val="50000"/>
                  <a:lumOff val="50000"/>
                </a:schemeClr>
              </a:buClr>
              <a:buSzPct val="100000"/>
            </a:pPr>
            <a:r>
              <a:rPr lang="en-US" sz="2000" dirty="0">
                <a:latin typeface="+mn-lt"/>
              </a:rPr>
              <a:t>Leg weakness</a:t>
            </a:r>
          </a:p>
          <a:p>
            <a:pPr>
              <a:lnSpc>
                <a:spcPct val="150000"/>
              </a:lnSpc>
              <a:spcBef>
                <a:spcPts val="0"/>
              </a:spcBef>
              <a:buClr>
                <a:schemeClr val="tx1">
                  <a:lumMod val="50000"/>
                  <a:lumOff val="50000"/>
                </a:schemeClr>
              </a:buClr>
              <a:buSzPct val="100000"/>
            </a:pPr>
            <a:r>
              <a:rPr lang="en-US" sz="2000" dirty="0">
                <a:latin typeface="+mn-lt"/>
              </a:rPr>
              <a:t>Poor balance</a:t>
            </a:r>
          </a:p>
          <a:p>
            <a:pPr>
              <a:lnSpc>
                <a:spcPct val="150000"/>
              </a:lnSpc>
              <a:spcBef>
                <a:spcPts val="0"/>
              </a:spcBef>
              <a:buClr>
                <a:schemeClr val="tx1">
                  <a:lumMod val="50000"/>
                  <a:lumOff val="50000"/>
                </a:schemeClr>
              </a:buClr>
              <a:buSzPct val="100000"/>
            </a:pPr>
            <a:r>
              <a:rPr lang="en-US" sz="2000" dirty="0">
                <a:latin typeface="+mn-lt"/>
              </a:rPr>
              <a:t>Improper use of cane or walker</a:t>
            </a:r>
          </a:p>
          <a:p>
            <a:pPr>
              <a:lnSpc>
                <a:spcPct val="150000"/>
              </a:lnSpc>
              <a:spcBef>
                <a:spcPts val="0"/>
              </a:spcBef>
              <a:buClr>
                <a:schemeClr val="tx1">
                  <a:lumMod val="50000"/>
                  <a:lumOff val="50000"/>
                </a:schemeClr>
              </a:buClr>
              <a:buSzPct val="100000"/>
            </a:pPr>
            <a:r>
              <a:rPr lang="en-US" sz="2000" dirty="0">
                <a:latin typeface="+mn-lt"/>
              </a:rPr>
              <a:t>Medication issues/errors</a:t>
            </a:r>
          </a:p>
          <a:p>
            <a:pPr>
              <a:lnSpc>
                <a:spcPct val="150000"/>
              </a:lnSpc>
              <a:spcBef>
                <a:spcPts val="0"/>
              </a:spcBef>
              <a:buClr>
                <a:schemeClr val="tx1">
                  <a:lumMod val="50000"/>
                  <a:lumOff val="50000"/>
                </a:schemeClr>
              </a:buClr>
              <a:buSzPct val="100000"/>
            </a:pPr>
            <a:r>
              <a:rPr lang="en-US" sz="2000" dirty="0" smtClean="0">
                <a:latin typeface="+mn-lt"/>
              </a:rPr>
              <a:t>Low blood pressure when changing positions</a:t>
            </a:r>
          </a:p>
          <a:p>
            <a:pPr>
              <a:lnSpc>
                <a:spcPct val="150000"/>
              </a:lnSpc>
              <a:spcBef>
                <a:spcPts val="0"/>
              </a:spcBef>
              <a:buClr>
                <a:schemeClr val="tx1">
                  <a:lumMod val="50000"/>
                  <a:lumOff val="50000"/>
                </a:schemeClr>
              </a:buClr>
              <a:buSzPct val="100000"/>
            </a:pPr>
            <a:r>
              <a:rPr lang="en-US" sz="2000" dirty="0" smtClean="0">
                <a:latin typeface="+mn-lt"/>
              </a:rPr>
              <a:t>Poor </a:t>
            </a:r>
            <a:r>
              <a:rPr lang="en-US" sz="2000" dirty="0">
                <a:latin typeface="+mn-lt"/>
              </a:rPr>
              <a:t>vision care/correction</a:t>
            </a:r>
          </a:p>
          <a:p>
            <a:pPr>
              <a:lnSpc>
                <a:spcPct val="150000"/>
              </a:lnSpc>
              <a:spcBef>
                <a:spcPts val="0"/>
              </a:spcBef>
              <a:buClr>
                <a:schemeClr val="tx1">
                  <a:lumMod val="50000"/>
                  <a:lumOff val="50000"/>
                </a:schemeClr>
              </a:buClr>
              <a:buSzPct val="100000"/>
            </a:pPr>
            <a:r>
              <a:rPr lang="en-US" sz="2000" dirty="0">
                <a:latin typeface="+mn-lt"/>
              </a:rPr>
              <a:t>Fear of falling/depression</a:t>
            </a:r>
          </a:p>
          <a:p>
            <a:pPr>
              <a:lnSpc>
                <a:spcPct val="150000"/>
              </a:lnSpc>
              <a:spcBef>
                <a:spcPts val="0"/>
              </a:spcBef>
              <a:buClr>
                <a:schemeClr val="tx1">
                  <a:lumMod val="50000"/>
                  <a:lumOff val="50000"/>
                </a:schemeClr>
              </a:buClr>
              <a:buSzPct val="100000"/>
            </a:pPr>
            <a:r>
              <a:rPr lang="en-US" sz="2000" dirty="0" smtClean="0">
                <a:latin typeface="+mn-lt"/>
              </a:rPr>
              <a:t>Social isolation</a:t>
            </a:r>
            <a:endParaRPr lang="en-US" sz="2000" dirty="0">
              <a:latin typeface="+mn-lt"/>
            </a:endParaRPr>
          </a:p>
        </p:txBody>
      </p:sp>
    </p:spTree>
    <p:extLst>
      <p:ext uri="{BB962C8B-B14F-4D97-AF65-F5344CB8AC3E}">
        <p14:creationId xmlns:p14="http://schemas.microsoft.com/office/powerpoint/2010/main" val="483300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F5F2CD-DB38-4589-B8D3-05F202844489}"/>
              </a:ext>
            </a:extLst>
          </p:cNvPr>
          <p:cNvSpPr>
            <a:spLocks noGrp="1"/>
          </p:cNvSpPr>
          <p:nvPr>
            <p:ph type="title"/>
          </p:nvPr>
        </p:nvSpPr>
        <p:spPr>
          <a:xfrm>
            <a:off x="0" y="57150"/>
            <a:ext cx="9144000" cy="994172"/>
          </a:xfrm>
        </p:spPr>
        <p:txBody>
          <a:bodyPr>
            <a:normAutofit/>
          </a:bodyPr>
          <a:lstStyle/>
          <a:p>
            <a:pPr algn="ctr"/>
            <a:r>
              <a:rPr lang="en-US" sz="4000" b="1" dirty="0">
                <a:latin typeface="+mj-lt"/>
              </a:rPr>
              <a:t>Modifiable Risk </a:t>
            </a:r>
            <a:r>
              <a:rPr lang="en-US" sz="4000" b="1" dirty="0" smtClean="0">
                <a:latin typeface="+mj-lt"/>
              </a:rPr>
              <a:t>Factors </a:t>
            </a:r>
            <a:endParaRPr lang="en-US" sz="4000" b="1" dirty="0">
              <a:latin typeface="+mj-lt"/>
            </a:endParaRPr>
          </a:p>
        </p:txBody>
      </p:sp>
      <p:sp>
        <p:nvSpPr>
          <p:cNvPr id="9" name="Text Placeholder 8">
            <a:extLst>
              <a:ext uri="{FF2B5EF4-FFF2-40B4-BE49-F238E27FC236}">
                <a16:creationId xmlns:a16="http://schemas.microsoft.com/office/drawing/2014/main" id="{7EAD22FF-1911-48A1-9932-A2C516B13038}"/>
              </a:ext>
            </a:extLst>
          </p:cNvPr>
          <p:cNvSpPr>
            <a:spLocks noGrp="1"/>
          </p:cNvSpPr>
          <p:nvPr>
            <p:ph type="body" idx="1"/>
          </p:nvPr>
        </p:nvSpPr>
        <p:spPr>
          <a:xfrm>
            <a:off x="533400" y="810816"/>
            <a:ext cx="3887391" cy="617934"/>
          </a:xfrm>
        </p:spPr>
        <p:txBody>
          <a:bodyPr>
            <a:normAutofit/>
          </a:bodyPr>
          <a:lstStyle/>
          <a:p>
            <a:pPr algn="ctr"/>
            <a:r>
              <a:rPr lang="en-US" sz="2400" u="sng" dirty="0">
                <a:latin typeface="+mn-lt"/>
              </a:rPr>
              <a:t>External Risk Factors </a:t>
            </a:r>
          </a:p>
        </p:txBody>
      </p:sp>
      <p:sp>
        <p:nvSpPr>
          <p:cNvPr id="10" name="Content Placeholder 9">
            <a:extLst>
              <a:ext uri="{FF2B5EF4-FFF2-40B4-BE49-F238E27FC236}">
                <a16:creationId xmlns:a16="http://schemas.microsoft.com/office/drawing/2014/main" id="{6732CF0F-8A3F-41F1-BE1F-DEF50BB75003}"/>
              </a:ext>
            </a:extLst>
          </p:cNvPr>
          <p:cNvSpPr>
            <a:spLocks noGrp="1"/>
          </p:cNvSpPr>
          <p:nvPr>
            <p:ph sz="half" idx="2"/>
          </p:nvPr>
        </p:nvSpPr>
        <p:spPr>
          <a:xfrm>
            <a:off x="609600" y="1428750"/>
            <a:ext cx="7768958" cy="3015743"/>
          </a:xfrm>
        </p:spPr>
        <p:txBody>
          <a:bodyPr>
            <a:noAutofit/>
          </a:bodyPr>
          <a:lstStyle/>
          <a:p>
            <a:pPr>
              <a:lnSpc>
                <a:spcPct val="200000"/>
              </a:lnSpc>
              <a:spcBef>
                <a:spcPts val="0"/>
              </a:spcBef>
              <a:buClr>
                <a:schemeClr val="tx1">
                  <a:lumMod val="50000"/>
                  <a:lumOff val="50000"/>
                </a:schemeClr>
              </a:buClr>
              <a:buSzPct val="100000"/>
            </a:pPr>
            <a:r>
              <a:rPr lang="en-US" sz="2000" dirty="0" smtClean="0">
                <a:latin typeface="+mn-lt"/>
              </a:rPr>
              <a:t>Stairs – uneven or not having rails</a:t>
            </a:r>
          </a:p>
          <a:p>
            <a:pPr>
              <a:lnSpc>
                <a:spcPct val="200000"/>
              </a:lnSpc>
              <a:spcBef>
                <a:spcPts val="0"/>
              </a:spcBef>
              <a:buClr>
                <a:schemeClr val="tx1">
                  <a:lumMod val="50000"/>
                  <a:lumOff val="50000"/>
                </a:schemeClr>
              </a:buClr>
              <a:buSzPct val="100000"/>
            </a:pPr>
            <a:r>
              <a:rPr lang="en-US" sz="2000" dirty="0" smtClean="0">
                <a:latin typeface="+mn-lt"/>
              </a:rPr>
              <a:t>Trip </a:t>
            </a:r>
            <a:r>
              <a:rPr lang="en-US" sz="2000" dirty="0">
                <a:latin typeface="+mn-lt"/>
              </a:rPr>
              <a:t>hazards</a:t>
            </a:r>
          </a:p>
          <a:p>
            <a:pPr>
              <a:lnSpc>
                <a:spcPct val="200000"/>
              </a:lnSpc>
              <a:spcBef>
                <a:spcPts val="0"/>
              </a:spcBef>
              <a:buClr>
                <a:schemeClr val="tx1">
                  <a:lumMod val="50000"/>
                  <a:lumOff val="50000"/>
                </a:schemeClr>
              </a:buClr>
              <a:buSzPct val="100000"/>
            </a:pPr>
            <a:r>
              <a:rPr lang="en-US" sz="2000" dirty="0">
                <a:latin typeface="+mn-lt"/>
              </a:rPr>
              <a:t>Unsecured throw rugs</a:t>
            </a:r>
          </a:p>
          <a:p>
            <a:pPr>
              <a:lnSpc>
                <a:spcPct val="200000"/>
              </a:lnSpc>
              <a:spcBef>
                <a:spcPts val="0"/>
              </a:spcBef>
              <a:buClr>
                <a:schemeClr val="tx1">
                  <a:lumMod val="50000"/>
                  <a:lumOff val="50000"/>
                </a:schemeClr>
              </a:buClr>
              <a:buSzPct val="100000"/>
            </a:pPr>
            <a:r>
              <a:rPr lang="en-US" sz="2000" dirty="0">
                <a:latin typeface="+mn-lt"/>
              </a:rPr>
              <a:t>Lack of grab bars in bathrooms </a:t>
            </a:r>
          </a:p>
          <a:p>
            <a:pPr>
              <a:lnSpc>
                <a:spcPct val="200000"/>
              </a:lnSpc>
              <a:spcBef>
                <a:spcPts val="0"/>
              </a:spcBef>
              <a:buClr>
                <a:schemeClr val="tx1">
                  <a:lumMod val="50000"/>
                  <a:lumOff val="50000"/>
                </a:schemeClr>
              </a:buClr>
              <a:buSzPct val="100000"/>
            </a:pPr>
            <a:r>
              <a:rPr lang="en-US" sz="2000" dirty="0">
                <a:latin typeface="+mn-lt"/>
              </a:rPr>
              <a:t>Low chairs/toilets/sofas </a:t>
            </a:r>
          </a:p>
        </p:txBody>
      </p:sp>
    </p:spTree>
    <p:extLst>
      <p:ext uri="{BB962C8B-B14F-4D97-AF65-F5344CB8AC3E}">
        <p14:creationId xmlns:p14="http://schemas.microsoft.com/office/powerpoint/2010/main" val="436936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F5F2CD-DB38-4589-B8D3-05F202844489}"/>
              </a:ext>
            </a:extLst>
          </p:cNvPr>
          <p:cNvSpPr>
            <a:spLocks noGrp="1"/>
          </p:cNvSpPr>
          <p:nvPr>
            <p:ph type="title"/>
          </p:nvPr>
        </p:nvSpPr>
        <p:spPr>
          <a:xfrm>
            <a:off x="0" y="57150"/>
            <a:ext cx="9144000" cy="994172"/>
          </a:xfrm>
        </p:spPr>
        <p:txBody>
          <a:bodyPr>
            <a:normAutofit/>
          </a:bodyPr>
          <a:lstStyle/>
          <a:p>
            <a:pPr algn="ctr"/>
            <a:r>
              <a:rPr lang="en-US" sz="4000" b="1" dirty="0">
                <a:latin typeface="+mj-lt"/>
              </a:rPr>
              <a:t>Modifiable Risk </a:t>
            </a:r>
            <a:r>
              <a:rPr lang="en-US" sz="4000" b="1" dirty="0" smtClean="0">
                <a:latin typeface="+mj-lt"/>
              </a:rPr>
              <a:t>Factors </a:t>
            </a:r>
            <a:endParaRPr lang="en-US" sz="4000" b="1" dirty="0">
              <a:latin typeface="+mj-lt"/>
            </a:endParaRPr>
          </a:p>
        </p:txBody>
      </p:sp>
      <p:sp>
        <p:nvSpPr>
          <p:cNvPr id="9" name="Text Placeholder 8">
            <a:extLst>
              <a:ext uri="{FF2B5EF4-FFF2-40B4-BE49-F238E27FC236}">
                <a16:creationId xmlns:a16="http://schemas.microsoft.com/office/drawing/2014/main" id="{7EAD22FF-1911-48A1-9932-A2C516B13038}"/>
              </a:ext>
            </a:extLst>
          </p:cNvPr>
          <p:cNvSpPr>
            <a:spLocks noGrp="1"/>
          </p:cNvSpPr>
          <p:nvPr>
            <p:ph type="body" idx="1"/>
          </p:nvPr>
        </p:nvSpPr>
        <p:spPr>
          <a:xfrm>
            <a:off x="533400" y="810816"/>
            <a:ext cx="3887391" cy="617934"/>
          </a:xfrm>
        </p:spPr>
        <p:txBody>
          <a:bodyPr>
            <a:normAutofit/>
          </a:bodyPr>
          <a:lstStyle/>
          <a:p>
            <a:pPr algn="ctr"/>
            <a:r>
              <a:rPr lang="en-US" sz="2400" u="sng" dirty="0">
                <a:latin typeface="+mn-lt"/>
              </a:rPr>
              <a:t>External Risk Factors </a:t>
            </a:r>
          </a:p>
        </p:txBody>
      </p:sp>
      <p:sp>
        <p:nvSpPr>
          <p:cNvPr id="10" name="Content Placeholder 9">
            <a:extLst>
              <a:ext uri="{FF2B5EF4-FFF2-40B4-BE49-F238E27FC236}">
                <a16:creationId xmlns:a16="http://schemas.microsoft.com/office/drawing/2014/main" id="{6732CF0F-8A3F-41F1-BE1F-DEF50BB75003}"/>
              </a:ext>
            </a:extLst>
          </p:cNvPr>
          <p:cNvSpPr>
            <a:spLocks noGrp="1"/>
          </p:cNvSpPr>
          <p:nvPr>
            <p:ph sz="half" idx="2"/>
          </p:nvPr>
        </p:nvSpPr>
        <p:spPr>
          <a:xfrm>
            <a:off x="609600" y="1428750"/>
            <a:ext cx="7768958" cy="3015743"/>
          </a:xfrm>
        </p:spPr>
        <p:txBody>
          <a:bodyPr>
            <a:noAutofit/>
          </a:bodyPr>
          <a:lstStyle/>
          <a:p>
            <a:pPr>
              <a:lnSpc>
                <a:spcPct val="200000"/>
              </a:lnSpc>
              <a:spcBef>
                <a:spcPts val="0"/>
              </a:spcBef>
              <a:buClr>
                <a:schemeClr val="tx1">
                  <a:lumMod val="50000"/>
                  <a:lumOff val="50000"/>
                </a:schemeClr>
              </a:buClr>
              <a:buSzPct val="100000"/>
            </a:pPr>
            <a:r>
              <a:rPr lang="en-US" sz="2000" dirty="0" smtClean="0">
                <a:latin typeface="+mn-lt"/>
              </a:rPr>
              <a:t>Poor </a:t>
            </a:r>
            <a:r>
              <a:rPr lang="en-US" sz="2000" dirty="0">
                <a:latin typeface="+mn-lt"/>
              </a:rPr>
              <a:t>lighting </a:t>
            </a:r>
          </a:p>
          <a:p>
            <a:pPr>
              <a:lnSpc>
                <a:spcPct val="200000"/>
              </a:lnSpc>
              <a:spcBef>
                <a:spcPts val="0"/>
              </a:spcBef>
              <a:buClr>
                <a:schemeClr val="tx1">
                  <a:lumMod val="50000"/>
                  <a:lumOff val="50000"/>
                </a:schemeClr>
              </a:buClr>
              <a:buSzPct val="100000"/>
            </a:pPr>
            <a:r>
              <a:rPr lang="en-US" sz="2000" dirty="0">
                <a:latin typeface="+mn-lt"/>
              </a:rPr>
              <a:t>Cabinets and storage not easy to reach</a:t>
            </a:r>
          </a:p>
          <a:p>
            <a:pPr>
              <a:lnSpc>
                <a:spcPct val="200000"/>
              </a:lnSpc>
              <a:spcBef>
                <a:spcPts val="0"/>
              </a:spcBef>
              <a:buClr>
                <a:schemeClr val="tx1">
                  <a:lumMod val="50000"/>
                  <a:lumOff val="50000"/>
                </a:schemeClr>
              </a:buClr>
              <a:buSzPct val="100000"/>
            </a:pPr>
            <a:r>
              <a:rPr lang="en-US" sz="2000" dirty="0">
                <a:latin typeface="+mn-lt"/>
              </a:rPr>
              <a:t>Narrow doorways and/or paths limit use of needed assistive </a:t>
            </a:r>
            <a:r>
              <a:rPr lang="en-US" sz="2000" dirty="0" smtClean="0">
                <a:latin typeface="+mn-lt"/>
              </a:rPr>
              <a:t>devices</a:t>
            </a:r>
          </a:p>
          <a:p>
            <a:pPr lvl="0">
              <a:lnSpc>
                <a:spcPct val="200000"/>
              </a:lnSpc>
              <a:spcBef>
                <a:spcPts val="0"/>
              </a:spcBef>
              <a:buClr>
                <a:prstClr val="black">
                  <a:lumMod val="50000"/>
                  <a:lumOff val="50000"/>
                </a:prstClr>
              </a:buClr>
              <a:buSzPct val="100000"/>
            </a:pPr>
            <a:r>
              <a:rPr lang="en-US" sz="2000" dirty="0">
                <a:solidFill>
                  <a:prstClr val="black"/>
                </a:solidFill>
                <a:latin typeface="Arial" panose="020B0604020202020204"/>
              </a:rPr>
              <a:t>Uneven or wet surfaces </a:t>
            </a:r>
          </a:p>
          <a:p>
            <a:pPr>
              <a:lnSpc>
                <a:spcPct val="200000"/>
              </a:lnSpc>
              <a:spcBef>
                <a:spcPts val="0"/>
              </a:spcBef>
              <a:buClr>
                <a:schemeClr val="tx1">
                  <a:lumMod val="50000"/>
                  <a:lumOff val="50000"/>
                </a:schemeClr>
              </a:buClr>
              <a:buSzPct val="100000"/>
            </a:pPr>
            <a:endParaRPr lang="en-US" sz="2000" dirty="0">
              <a:latin typeface="+mn-lt"/>
            </a:endParaRPr>
          </a:p>
        </p:txBody>
      </p:sp>
    </p:spTree>
    <p:extLst>
      <p:ext uri="{BB962C8B-B14F-4D97-AF65-F5344CB8AC3E}">
        <p14:creationId xmlns:p14="http://schemas.microsoft.com/office/powerpoint/2010/main" val="69304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9050"/>
            <a:ext cx="6705600" cy="1721730"/>
          </a:xfrm>
        </p:spPr>
        <p:txBody>
          <a:bodyPr>
            <a:normAutofit/>
          </a:bodyPr>
          <a:lstStyle/>
          <a:p>
            <a:pPr algn="ctr"/>
            <a:r>
              <a:rPr lang="en-US" sz="4000" dirty="0">
                <a:latin typeface="+mj-lt"/>
              </a:rPr>
              <a:t>How Can You Prevent a Fall?</a:t>
            </a:r>
          </a:p>
        </p:txBody>
      </p:sp>
      <p:sp>
        <p:nvSpPr>
          <p:cNvPr id="9" name="Content Placeholder 2">
            <a:extLst>
              <a:ext uri="{FF2B5EF4-FFF2-40B4-BE49-F238E27FC236}">
                <a16:creationId xmlns:a16="http://schemas.microsoft.com/office/drawing/2014/main" id="{36AE935F-2306-483F-B268-9A8E9E7AA741}"/>
              </a:ext>
            </a:extLst>
          </p:cNvPr>
          <p:cNvSpPr txBox="1">
            <a:spLocks/>
          </p:cNvSpPr>
          <p:nvPr/>
        </p:nvSpPr>
        <p:spPr>
          <a:xfrm>
            <a:off x="2971800" y="1809750"/>
            <a:ext cx="6000750" cy="22860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chemeClr val="tx1">
                  <a:lumMod val="50000"/>
                  <a:lumOff val="50000"/>
                </a:schemeClr>
              </a:buClr>
              <a:buFont typeface="Wingdings 3" panose="05040102010807070707" pitchFamily="18" charset="2"/>
              <a:buChar char="}"/>
            </a:pPr>
            <a:r>
              <a:rPr lang="en-US" sz="2400" dirty="0"/>
              <a:t>Know your risk factors! </a:t>
            </a:r>
            <a:endParaRPr lang="en-US" sz="2400" dirty="0" smtClean="0"/>
          </a:p>
          <a:p>
            <a:pPr marL="0" indent="0">
              <a:lnSpc>
                <a:spcPct val="150000"/>
              </a:lnSpc>
              <a:spcBef>
                <a:spcPts val="0"/>
              </a:spcBef>
              <a:buClr>
                <a:schemeClr val="tx1">
                  <a:lumMod val="50000"/>
                  <a:lumOff val="50000"/>
                </a:schemeClr>
              </a:buClr>
              <a:buNone/>
            </a:pPr>
            <a:endParaRPr lang="en-US" sz="2400" dirty="0"/>
          </a:p>
          <a:p>
            <a:pPr>
              <a:lnSpc>
                <a:spcPct val="150000"/>
              </a:lnSpc>
              <a:spcBef>
                <a:spcPts val="0"/>
              </a:spcBef>
              <a:buClr>
                <a:schemeClr val="tx1">
                  <a:lumMod val="50000"/>
                  <a:lumOff val="50000"/>
                </a:schemeClr>
              </a:buClr>
              <a:buFont typeface="Wingdings 3" panose="05040102010807070707" pitchFamily="18" charset="2"/>
              <a:buChar char="}"/>
            </a:pPr>
            <a:r>
              <a:rPr lang="en-US" sz="2400" dirty="0"/>
              <a:t>Take the quiz in the </a:t>
            </a:r>
            <a:r>
              <a:rPr lang="en-US" sz="2400" dirty="0">
                <a:hlinkClick r:id="rId3"/>
              </a:rPr>
              <a:t>CDC Stay Independent Brochure </a:t>
            </a:r>
            <a:endParaRPr lang="en-US" sz="2400" dirty="0"/>
          </a:p>
          <a:p>
            <a:pPr marL="0" indent="0">
              <a:buNone/>
            </a:pPr>
            <a:endParaRPr lang="en-US" sz="2100" dirty="0"/>
          </a:p>
          <a:p>
            <a:endParaRPr lang="en-US" sz="2100" dirty="0"/>
          </a:p>
        </p:txBody>
      </p:sp>
      <p:pic>
        <p:nvPicPr>
          <p:cNvPr id="1026" name="Picture 2" descr="Image result for cdc stay independent">
            <a:extLst>
              <a:ext uri="{FF2B5EF4-FFF2-40B4-BE49-F238E27FC236}">
                <a16:creationId xmlns:a16="http://schemas.microsoft.com/office/drawing/2014/main" id="{21B2D33D-F3BA-4FD5-95A2-7BEE977DEB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345"/>
          <a:stretch/>
        </p:blipFill>
        <p:spPr bwMode="auto">
          <a:xfrm>
            <a:off x="0" y="0"/>
            <a:ext cx="2138158" cy="458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45335"/>
      </p:ext>
    </p:extLst>
  </p:cSld>
  <p:clrMapOvr>
    <a:masterClrMapping/>
  </p:clrMapOvr>
  <mc:AlternateContent xmlns:mc="http://schemas.openxmlformats.org/markup-compatibility/2006" xmlns:p14="http://schemas.microsoft.com/office/powerpoint/2010/main">
    <mc:Choice Requires="p14">
      <p:transition spd="slow" p14:dur="2000" advTm="24403"/>
    </mc:Choice>
    <mc:Fallback xmlns="">
      <p:transition spd="slow" advTm="2440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9AC0-CD89-4114-8C61-B67213E637A7}"/>
              </a:ext>
            </a:extLst>
          </p:cNvPr>
          <p:cNvSpPr>
            <a:spLocks noGrp="1"/>
          </p:cNvSpPr>
          <p:nvPr>
            <p:ph type="title"/>
          </p:nvPr>
        </p:nvSpPr>
        <p:spPr>
          <a:xfrm rot="16200000">
            <a:off x="-1668662" y="1722239"/>
            <a:ext cx="4629150" cy="994172"/>
          </a:xfrm>
        </p:spPr>
        <p:txBody>
          <a:bodyPr>
            <a:normAutofit/>
          </a:bodyPr>
          <a:lstStyle/>
          <a:p>
            <a:r>
              <a:rPr lang="en-US" sz="2600" b="1" dirty="0">
                <a:latin typeface="+mj-lt"/>
                <a:hlinkClick r:id="rId2"/>
              </a:rPr>
              <a:t>Stay Independent Brochure</a:t>
            </a:r>
            <a:endParaRPr lang="en-US" sz="2600" b="1"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2" y="57150"/>
            <a:ext cx="6095998" cy="45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412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3540A-A093-43E0-81BB-F56D52D772FC}"/>
              </a:ext>
            </a:extLst>
          </p:cNvPr>
          <p:cNvSpPr>
            <a:spLocks noGrp="1"/>
          </p:cNvSpPr>
          <p:nvPr>
            <p:ph type="title"/>
          </p:nvPr>
        </p:nvSpPr>
        <p:spPr>
          <a:xfrm>
            <a:off x="0" y="1276350"/>
            <a:ext cx="9144000" cy="1781586"/>
          </a:xfrm>
        </p:spPr>
        <p:txBody>
          <a:bodyPr/>
          <a:lstStyle/>
          <a:p>
            <a:pPr algn="ctr"/>
            <a:r>
              <a:rPr lang="en-US" b="1" dirty="0" smtClean="0">
                <a:solidFill>
                  <a:schemeClr val="bg1"/>
                </a:solidFill>
                <a:latin typeface="+mj-lt"/>
              </a:rPr>
              <a:t>How can I prevent a fall? </a:t>
            </a:r>
            <a:endParaRPr lang="en-US" b="1" dirty="0">
              <a:solidFill>
                <a:schemeClr val="bg1"/>
              </a:solidFill>
              <a:latin typeface="+mj-lt"/>
            </a:endParaRPr>
          </a:p>
        </p:txBody>
      </p:sp>
      <p:sp>
        <p:nvSpPr>
          <p:cNvPr id="2" name="Footer Placeholder 1">
            <a:extLst>
              <a:ext uri="{FF2B5EF4-FFF2-40B4-BE49-F238E27FC236}">
                <a16:creationId xmlns:a16="http://schemas.microsoft.com/office/drawing/2014/main" id="{5EF8481B-664B-4747-99CF-A7526565C19B}"/>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 </a:t>
            </a:r>
          </a:p>
        </p:txBody>
      </p:sp>
    </p:spTree>
    <p:extLst>
      <p:ext uri="{BB962C8B-B14F-4D97-AF65-F5344CB8AC3E}">
        <p14:creationId xmlns:p14="http://schemas.microsoft.com/office/powerpoint/2010/main" val="4011478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0" y="285750"/>
            <a:ext cx="9144000" cy="586350"/>
          </a:xfrm>
          <a:prstGeom prst="rect">
            <a:avLst/>
          </a:prstGeom>
          <a:noFill/>
          <a:ln>
            <a:noFill/>
          </a:ln>
        </p:spPr>
        <p:txBody>
          <a:bodyPr spcFirstLastPara="1" vert="horz" wrap="square" lIns="68569" tIns="34275" rIns="68569" bIns="34275" rtlCol="0" anchor="b" anchorCtr="0">
            <a:noAutofit/>
            <a:scene3d>
              <a:camera prst="orthographicFront"/>
              <a:lightRig rig="soft" dir="t"/>
            </a:scene3d>
            <a:sp3d prstMaterial="softEdge">
              <a:bevelT w="25400" h="25400"/>
            </a:sp3d>
          </a:bodyPr>
          <a:lstStyle/>
          <a:p>
            <a:pPr algn="ctr">
              <a:lnSpc>
                <a:spcPct val="90000"/>
              </a:lnSpc>
              <a:spcBef>
                <a:spcPts val="0"/>
              </a:spcBef>
              <a:buClr>
                <a:schemeClr val="lt1"/>
              </a:buClr>
              <a:buSzPts val="4400"/>
            </a:pPr>
            <a:r>
              <a:rPr lang="en-US" sz="4000" b="1" dirty="0">
                <a:solidFill>
                  <a:srgbClr val="000000"/>
                </a:solidFill>
                <a:latin typeface="+mj-lt"/>
              </a:rPr>
              <a:t>Preventing Falls</a:t>
            </a:r>
          </a:p>
        </p:txBody>
      </p:sp>
      <p:sp>
        <p:nvSpPr>
          <p:cNvPr id="2" name="Footer Placeholder 1">
            <a:extLst>
              <a:ext uri="{FF2B5EF4-FFF2-40B4-BE49-F238E27FC236}">
                <a16:creationId xmlns:a16="http://schemas.microsoft.com/office/drawing/2014/main" id="{8CBD2C9C-8880-490C-9A37-CE40E36AD7D8}"/>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 </a:t>
            </a:r>
          </a:p>
        </p:txBody>
      </p:sp>
      <p:pic>
        <p:nvPicPr>
          <p:cNvPr id="7" name="Picture 6">
            <a:extLst>
              <a:ext uri="{FF2B5EF4-FFF2-40B4-BE49-F238E27FC236}">
                <a16:creationId xmlns:a16="http://schemas.microsoft.com/office/drawing/2014/main" id="{4EECD1F7-C14A-459F-A133-91E785DCE134}"/>
              </a:ext>
            </a:extLst>
          </p:cNvPr>
          <p:cNvPicPr>
            <a:picLocks noChangeAspect="1"/>
          </p:cNvPicPr>
          <p:nvPr/>
        </p:nvPicPr>
        <p:blipFill rotWithShape="1">
          <a:blip r:embed="rId3"/>
          <a:srcRect t="46100"/>
          <a:stretch/>
        </p:blipFill>
        <p:spPr>
          <a:xfrm>
            <a:off x="6019800" y="1047750"/>
            <a:ext cx="2616686" cy="2990051"/>
          </a:xfrm>
          <a:prstGeom prst="rect">
            <a:avLst/>
          </a:prstGeom>
        </p:spPr>
      </p:pic>
      <p:sp>
        <p:nvSpPr>
          <p:cNvPr id="8" name="Content Placeholder 12"/>
          <p:cNvSpPr txBox="1">
            <a:spLocks/>
          </p:cNvSpPr>
          <p:nvPr/>
        </p:nvSpPr>
        <p:spPr>
          <a:xfrm>
            <a:off x="337486" y="819150"/>
            <a:ext cx="5393841" cy="35170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chemeClr val="tx1">
                  <a:lumMod val="50000"/>
                  <a:lumOff val="50000"/>
                </a:schemeClr>
              </a:buClr>
              <a:buFont typeface="Wingdings 3" panose="05040102010807070707" pitchFamily="18" charset="2"/>
              <a:buChar char="}"/>
            </a:pPr>
            <a:r>
              <a:rPr lang="en-US" sz="2400" dirty="0"/>
              <a:t>Check your risk early and often</a:t>
            </a:r>
          </a:p>
          <a:p>
            <a:pPr lvl="1">
              <a:lnSpc>
                <a:spcPct val="150000"/>
              </a:lnSpc>
              <a:spcBef>
                <a:spcPts val="0"/>
              </a:spcBef>
              <a:buClr>
                <a:schemeClr val="tx1">
                  <a:lumMod val="50000"/>
                  <a:lumOff val="50000"/>
                </a:schemeClr>
              </a:buClr>
              <a:buFont typeface="Courier New" panose="02070309020205020404" pitchFamily="49" charset="0"/>
              <a:buChar char="o"/>
            </a:pPr>
            <a:r>
              <a:rPr lang="en-US" sz="2000" dirty="0"/>
              <a:t>Don’t wait for a fall to occur!</a:t>
            </a:r>
          </a:p>
          <a:p>
            <a:pPr>
              <a:lnSpc>
                <a:spcPct val="150000"/>
              </a:lnSpc>
              <a:spcBef>
                <a:spcPts val="0"/>
              </a:spcBef>
              <a:buClr>
                <a:schemeClr val="tx1">
                  <a:lumMod val="50000"/>
                  <a:lumOff val="50000"/>
                </a:schemeClr>
              </a:buClr>
              <a:buFont typeface="Wingdings 3" panose="05040102010807070707" pitchFamily="18" charset="2"/>
              <a:buChar char="}"/>
            </a:pPr>
            <a:r>
              <a:rPr lang="en-US" sz="2400" dirty="0"/>
              <a:t>Address any factors that place you at a risk of falls</a:t>
            </a:r>
          </a:p>
          <a:p>
            <a:pPr>
              <a:lnSpc>
                <a:spcPct val="150000"/>
              </a:lnSpc>
              <a:spcBef>
                <a:spcPts val="0"/>
              </a:spcBef>
              <a:buClr>
                <a:schemeClr val="tx1">
                  <a:lumMod val="50000"/>
                  <a:lumOff val="50000"/>
                </a:schemeClr>
              </a:buClr>
              <a:buFont typeface="Wingdings 3" panose="05040102010807070707" pitchFamily="18" charset="2"/>
              <a:buChar char="}"/>
            </a:pPr>
            <a:r>
              <a:rPr lang="en-US" sz="2400" dirty="0"/>
              <a:t>If you have a change in our movement ability, consult a physical therapist immediately.</a:t>
            </a:r>
          </a:p>
          <a:p>
            <a:endParaRPr lang="en-US" sz="525" dirty="0"/>
          </a:p>
          <a:p>
            <a:endParaRPr lang="en-US" sz="4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2045441" cy="4590288"/>
          </a:xfrm>
          <a:prstGeom prst="rect">
            <a:avLst/>
          </a:prstGeom>
        </p:spPr>
      </p:pic>
      <p:sp>
        <p:nvSpPr>
          <p:cNvPr id="8" name="Title 7"/>
          <p:cNvSpPr>
            <a:spLocks noGrp="1"/>
          </p:cNvSpPr>
          <p:nvPr>
            <p:ph type="title"/>
          </p:nvPr>
        </p:nvSpPr>
        <p:spPr>
          <a:xfrm>
            <a:off x="2045442" y="261769"/>
            <a:ext cx="7098558" cy="679537"/>
          </a:xfrm>
        </p:spPr>
        <p:txBody>
          <a:bodyPr>
            <a:noAutofit/>
          </a:bodyPr>
          <a:lstStyle/>
          <a:p>
            <a:pPr algn="ctr"/>
            <a:r>
              <a:rPr lang="en-US" sz="4000" b="1" dirty="0">
                <a:solidFill>
                  <a:schemeClr val="tx1"/>
                </a:solidFill>
                <a:latin typeface="+mj-lt"/>
              </a:rPr>
              <a:t>Falls Risk Factors You Can Change TODAY</a:t>
            </a:r>
          </a:p>
        </p:txBody>
      </p:sp>
      <p:sp>
        <p:nvSpPr>
          <p:cNvPr id="13" name="Content Placeholder 12"/>
          <p:cNvSpPr>
            <a:spLocks noGrp="1"/>
          </p:cNvSpPr>
          <p:nvPr>
            <p:ph sz="half" idx="2"/>
          </p:nvPr>
        </p:nvSpPr>
        <p:spPr>
          <a:xfrm>
            <a:off x="2302136" y="1263762"/>
            <a:ext cx="6398418" cy="3289188"/>
          </a:xfrm>
        </p:spPr>
        <p:txBody>
          <a:bodyPr>
            <a:noAutofit/>
          </a:bodyPr>
          <a:lstStyle/>
          <a:p>
            <a:pPr>
              <a:lnSpc>
                <a:spcPct val="150000"/>
              </a:lnSpc>
              <a:spcBef>
                <a:spcPts val="0"/>
              </a:spcBef>
              <a:buClr>
                <a:schemeClr val="tx1">
                  <a:lumMod val="50000"/>
                  <a:lumOff val="50000"/>
                </a:schemeClr>
              </a:buClr>
              <a:buSzPct val="100000"/>
            </a:pPr>
            <a:r>
              <a:rPr lang="en-US" sz="2400" dirty="0">
                <a:latin typeface="+mn-lt"/>
              </a:rPr>
              <a:t>Have medication reviewed by </a:t>
            </a:r>
            <a:r>
              <a:rPr lang="en-US" sz="2400" dirty="0" smtClean="0">
                <a:latin typeface="+mn-lt"/>
              </a:rPr>
              <a:t>pharmacist</a:t>
            </a:r>
          </a:p>
          <a:p>
            <a:pPr>
              <a:lnSpc>
                <a:spcPct val="150000"/>
              </a:lnSpc>
              <a:spcBef>
                <a:spcPts val="0"/>
              </a:spcBef>
              <a:buClr>
                <a:schemeClr val="tx1">
                  <a:lumMod val="50000"/>
                  <a:lumOff val="50000"/>
                </a:schemeClr>
              </a:buClr>
              <a:buSzPct val="100000"/>
            </a:pPr>
            <a:r>
              <a:rPr lang="en-US" sz="2400" dirty="0" smtClean="0">
                <a:latin typeface="+mn-lt"/>
              </a:rPr>
              <a:t>Be </a:t>
            </a:r>
            <a:r>
              <a:rPr lang="en-US" sz="2400" dirty="0">
                <a:latin typeface="+mn-lt"/>
              </a:rPr>
              <a:t>more active!</a:t>
            </a:r>
          </a:p>
          <a:p>
            <a:pPr lvl="1">
              <a:lnSpc>
                <a:spcPct val="150000"/>
              </a:lnSpc>
              <a:spcBef>
                <a:spcPts val="0"/>
              </a:spcBef>
              <a:buClr>
                <a:schemeClr val="tx1">
                  <a:lumMod val="50000"/>
                  <a:lumOff val="50000"/>
                </a:schemeClr>
              </a:buClr>
              <a:buFont typeface="Courier New" panose="02070309020205020404" pitchFamily="49" charset="0"/>
              <a:buChar char="o"/>
            </a:pPr>
            <a:r>
              <a:rPr lang="en-US" sz="2000" dirty="0">
                <a:latin typeface="+mn-lt"/>
              </a:rPr>
              <a:t>Find something you enjoy</a:t>
            </a:r>
          </a:p>
          <a:p>
            <a:pPr lvl="1">
              <a:lnSpc>
                <a:spcPct val="150000"/>
              </a:lnSpc>
              <a:spcBef>
                <a:spcPts val="0"/>
              </a:spcBef>
              <a:buClr>
                <a:schemeClr val="tx1">
                  <a:lumMod val="50000"/>
                  <a:lumOff val="50000"/>
                </a:schemeClr>
              </a:buClr>
              <a:buFont typeface="Courier New" panose="02070309020205020404" pitchFamily="49" charset="0"/>
              <a:buChar char="o"/>
            </a:pPr>
            <a:r>
              <a:rPr lang="en-US" sz="2000" dirty="0">
                <a:latin typeface="+mn-lt"/>
              </a:rPr>
              <a:t>Do it with a friend</a:t>
            </a:r>
          </a:p>
          <a:p>
            <a:pPr>
              <a:lnSpc>
                <a:spcPct val="150000"/>
              </a:lnSpc>
              <a:spcBef>
                <a:spcPts val="0"/>
              </a:spcBef>
              <a:buClr>
                <a:schemeClr val="tx1">
                  <a:lumMod val="50000"/>
                  <a:lumOff val="50000"/>
                </a:schemeClr>
              </a:buClr>
              <a:buSzPct val="100000"/>
            </a:pPr>
            <a:r>
              <a:rPr lang="en-US" sz="2400" dirty="0">
                <a:latin typeface="+mn-lt"/>
              </a:rPr>
              <a:t>Make your home safer</a:t>
            </a:r>
          </a:p>
          <a:p>
            <a:pPr>
              <a:lnSpc>
                <a:spcPct val="150000"/>
              </a:lnSpc>
              <a:spcBef>
                <a:spcPts val="0"/>
              </a:spcBef>
              <a:buClr>
                <a:schemeClr val="tx1">
                  <a:lumMod val="50000"/>
                  <a:lumOff val="50000"/>
                </a:schemeClr>
              </a:buClr>
              <a:buSzPct val="100000"/>
            </a:pPr>
            <a:r>
              <a:rPr lang="en-US" sz="2400" dirty="0">
                <a:latin typeface="+mn-lt"/>
              </a:rPr>
              <a:t>Optimize vision and footwear</a:t>
            </a:r>
          </a:p>
          <a:p>
            <a:endParaRPr lang="en-US" sz="300" dirty="0">
              <a:latin typeface="+mn-lt"/>
            </a:endParaRPr>
          </a:p>
          <a:p>
            <a:endParaRPr lang="en-US" sz="450" dirty="0"/>
          </a:p>
        </p:txBody>
      </p:sp>
      <p:sp>
        <p:nvSpPr>
          <p:cNvPr id="5" name="AutoShape 4" descr="Image result for medications"/>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6" name="AutoShape 6" descr="Image result for medications"/>
          <p:cNvSpPr>
            <a:spLocks noChangeAspect="1" noChangeArrowheads="1"/>
          </p:cNvSpPr>
          <p:nvPr/>
        </p:nvSpPr>
        <p:spPr bwMode="auto">
          <a:xfrm>
            <a:off x="1373981" y="595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2708580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txBox="1">
            <a:spLocks noGrp="1"/>
          </p:cNvSpPr>
          <p:nvPr>
            <p:ph idx="1"/>
          </p:nvPr>
        </p:nvSpPr>
        <p:spPr>
          <a:xfrm>
            <a:off x="304800" y="1200150"/>
            <a:ext cx="8484010" cy="3263400"/>
          </a:xfrm>
          <a:prstGeom prst="rect">
            <a:avLst/>
          </a:prstGeom>
          <a:noFill/>
          <a:ln>
            <a:noFill/>
          </a:ln>
        </p:spPr>
        <p:txBody>
          <a:bodyPr spcFirstLastPara="1" vert="horz" wrap="square" lIns="68569" tIns="34275" rIns="68569" bIns="34275" anchor="t" anchorCtr="0">
            <a:noAutofit/>
          </a:bodyPr>
          <a:lstStyle/>
          <a:p>
            <a:pPr>
              <a:lnSpc>
                <a:spcPct val="150000"/>
              </a:lnSpc>
              <a:spcBef>
                <a:spcPts val="0"/>
              </a:spcBef>
              <a:buSzPct val="100000"/>
            </a:pPr>
            <a:r>
              <a:rPr lang="en-US" sz="2400" dirty="0" smtClean="0">
                <a:solidFill>
                  <a:srgbClr val="000000"/>
                </a:solidFill>
                <a:latin typeface="+mn-lt"/>
              </a:rPr>
              <a:t>Understand </a:t>
            </a:r>
            <a:r>
              <a:rPr lang="en-US" sz="2400" dirty="0">
                <a:solidFill>
                  <a:srgbClr val="000000"/>
                </a:solidFill>
                <a:latin typeface="+mn-lt"/>
              </a:rPr>
              <a:t>the impact of falls on older </a:t>
            </a:r>
            <a:r>
              <a:rPr lang="en-US" sz="2400" dirty="0" smtClean="0">
                <a:solidFill>
                  <a:srgbClr val="000000"/>
                </a:solidFill>
                <a:latin typeface="+mn-lt"/>
              </a:rPr>
              <a:t>adults</a:t>
            </a:r>
          </a:p>
          <a:p>
            <a:pPr marL="109728" indent="0">
              <a:lnSpc>
                <a:spcPct val="150000"/>
              </a:lnSpc>
              <a:spcBef>
                <a:spcPts val="0"/>
              </a:spcBef>
              <a:buSzPct val="100000"/>
              <a:buNone/>
            </a:pPr>
            <a:endParaRPr lang="en-US" sz="2400" dirty="0">
              <a:solidFill>
                <a:srgbClr val="000000"/>
              </a:solidFill>
              <a:latin typeface="+mn-lt"/>
            </a:endParaRPr>
          </a:p>
          <a:p>
            <a:pPr>
              <a:lnSpc>
                <a:spcPct val="150000"/>
              </a:lnSpc>
              <a:spcBef>
                <a:spcPts val="0"/>
              </a:spcBef>
              <a:buSzPct val="100000"/>
            </a:pPr>
            <a:r>
              <a:rPr lang="en-US" sz="2400" dirty="0">
                <a:solidFill>
                  <a:srgbClr val="000000"/>
                </a:solidFill>
                <a:latin typeface="+mn-lt"/>
              </a:rPr>
              <a:t>Recall at least 3 factors that increase fall risk </a:t>
            </a:r>
            <a:endParaRPr lang="en-US" sz="2400" dirty="0" smtClean="0">
              <a:solidFill>
                <a:srgbClr val="000000"/>
              </a:solidFill>
              <a:latin typeface="+mn-lt"/>
            </a:endParaRPr>
          </a:p>
          <a:p>
            <a:pPr marL="109728" indent="0">
              <a:lnSpc>
                <a:spcPct val="150000"/>
              </a:lnSpc>
              <a:spcBef>
                <a:spcPts val="0"/>
              </a:spcBef>
              <a:buSzPct val="100000"/>
              <a:buNone/>
            </a:pPr>
            <a:endParaRPr lang="en-US" sz="2400" dirty="0">
              <a:solidFill>
                <a:srgbClr val="000000"/>
              </a:solidFill>
              <a:latin typeface="+mn-lt"/>
            </a:endParaRPr>
          </a:p>
          <a:p>
            <a:pPr>
              <a:lnSpc>
                <a:spcPct val="150000"/>
              </a:lnSpc>
              <a:spcBef>
                <a:spcPts val="0"/>
              </a:spcBef>
              <a:buSzPct val="100000"/>
            </a:pPr>
            <a:r>
              <a:rPr lang="en-US" sz="2400" dirty="0">
                <a:solidFill>
                  <a:srgbClr val="000000"/>
                </a:solidFill>
                <a:latin typeface="+mn-lt"/>
              </a:rPr>
              <a:t>Assess individual fall risk factors using the CDC STEADI </a:t>
            </a:r>
            <a:r>
              <a:rPr lang="en-US" sz="2400" i="1" dirty="0">
                <a:solidFill>
                  <a:srgbClr val="000000"/>
                </a:solidFill>
                <a:latin typeface="+mn-lt"/>
              </a:rPr>
              <a:t>Stay Independent </a:t>
            </a:r>
            <a:r>
              <a:rPr lang="en-US" sz="2400" dirty="0">
                <a:solidFill>
                  <a:srgbClr val="000000"/>
                </a:solidFill>
                <a:latin typeface="+mn-lt"/>
              </a:rPr>
              <a:t>Brochure</a:t>
            </a:r>
          </a:p>
          <a:p>
            <a:pPr marL="109728" indent="0">
              <a:lnSpc>
                <a:spcPct val="95000"/>
              </a:lnSpc>
              <a:buClr>
                <a:srgbClr val="000000"/>
              </a:buClr>
              <a:buSzPct val="100000"/>
              <a:buNone/>
            </a:pPr>
            <a:endParaRPr sz="1800" dirty="0">
              <a:solidFill>
                <a:srgbClr val="000000"/>
              </a:solidFill>
            </a:endParaRPr>
          </a:p>
        </p:txBody>
      </p:sp>
      <p:sp>
        <p:nvSpPr>
          <p:cNvPr id="80" name="Google Shape;80;p16"/>
          <p:cNvSpPr txBox="1">
            <a:spLocks noGrp="1"/>
          </p:cNvSpPr>
          <p:nvPr>
            <p:ph type="title"/>
          </p:nvPr>
        </p:nvSpPr>
        <p:spPr>
          <a:xfrm>
            <a:off x="630494" y="274313"/>
            <a:ext cx="7897760" cy="576450"/>
          </a:xfrm>
          <a:prstGeom prst="rect">
            <a:avLst/>
          </a:prstGeom>
          <a:noFill/>
          <a:ln>
            <a:noFill/>
          </a:ln>
        </p:spPr>
        <p:txBody>
          <a:bodyPr spcFirstLastPara="1" vert="horz" wrap="square" lIns="68569" tIns="34275" rIns="68569" bIns="34275" rtlCol="0" anchor="b" anchorCtr="0">
            <a:noAutofit/>
            <a:scene3d>
              <a:camera prst="orthographicFront"/>
              <a:lightRig rig="soft" dir="t"/>
            </a:scene3d>
            <a:sp3d prstMaterial="softEdge">
              <a:bevelT w="25400" h="25400"/>
            </a:sp3d>
          </a:bodyPr>
          <a:lstStyle/>
          <a:p>
            <a:pPr algn="ctr">
              <a:lnSpc>
                <a:spcPct val="90000"/>
              </a:lnSpc>
              <a:spcBef>
                <a:spcPts val="0"/>
              </a:spcBef>
              <a:buClr>
                <a:schemeClr val="lt1"/>
              </a:buClr>
              <a:buSzPts val="4400"/>
            </a:pPr>
            <a:r>
              <a:rPr lang="en-US" sz="4000" b="1" dirty="0">
                <a:solidFill>
                  <a:srgbClr val="000000"/>
                </a:solidFill>
                <a:latin typeface="+mj-lt"/>
              </a:rPr>
              <a:t>Objectives</a:t>
            </a:r>
            <a:endParaRPr sz="4000" b="1" dirty="0">
              <a:solidFill>
                <a:srgbClr val="000000"/>
              </a:solidFill>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2045441" cy="4590288"/>
          </a:xfrm>
          <a:prstGeom prst="rect">
            <a:avLst/>
          </a:prstGeom>
        </p:spPr>
      </p:pic>
      <p:sp>
        <p:nvSpPr>
          <p:cNvPr id="8" name="Title 7"/>
          <p:cNvSpPr>
            <a:spLocks noGrp="1"/>
          </p:cNvSpPr>
          <p:nvPr>
            <p:ph type="title"/>
          </p:nvPr>
        </p:nvSpPr>
        <p:spPr>
          <a:xfrm>
            <a:off x="2045442" y="261769"/>
            <a:ext cx="7098558" cy="679537"/>
          </a:xfrm>
        </p:spPr>
        <p:txBody>
          <a:bodyPr>
            <a:noAutofit/>
          </a:bodyPr>
          <a:lstStyle/>
          <a:p>
            <a:pPr algn="ctr"/>
            <a:r>
              <a:rPr lang="en-US" sz="4000" b="1" dirty="0">
                <a:solidFill>
                  <a:schemeClr val="tx1"/>
                </a:solidFill>
                <a:latin typeface="+mj-lt"/>
              </a:rPr>
              <a:t>Falls Risk Factors You Can Change TODAY</a:t>
            </a:r>
          </a:p>
        </p:txBody>
      </p:sp>
      <p:sp>
        <p:nvSpPr>
          <p:cNvPr id="13" name="Content Placeholder 12"/>
          <p:cNvSpPr>
            <a:spLocks noGrp="1"/>
          </p:cNvSpPr>
          <p:nvPr>
            <p:ph sz="half" idx="2"/>
          </p:nvPr>
        </p:nvSpPr>
        <p:spPr>
          <a:xfrm>
            <a:off x="2302136" y="1263762"/>
            <a:ext cx="6841864" cy="3289188"/>
          </a:xfrm>
        </p:spPr>
        <p:txBody>
          <a:bodyPr>
            <a:noAutofit/>
          </a:bodyPr>
          <a:lstStyle/>
          <a:p>
            <a:pPr>
              <a:lnSpc>
                <a:spcPct val="150000"/>
              </a:lnSpc>
              <a:spcBef>
                <a:spcPts val="0"/>
              </a:spcBef>
              <a:buClr>
                <a:schemeClr val="tx1">
                  <a:lumMod val="50000"/>
                  <a:lumOff val="50000"/>
                </a:schemeClr>
              </a:buClr>
              <a:buSzPct val="100000"/>
            </a:pPr>
            <a:r>
              <a:rPr lang="en-US" sz="2400" dirty="0" smtClean="0">
                <a:latin typeface="+mn-lt"/>
              </a:rPr>
              <a:t>Use </a:t>
            </a:r>
            <a:r>
              <a:rPr lang="en-US" sz="2400" dirty="0">
                <a:latin typeface="+mn-lt"/>
              </a:rPr>
              <a:t>your walker or cane regularly </a:t>
            </a:r>
            <a:r>
              <a:rPr lang="en-US" sz="2400" dirty="0" smtClean="0">
                <a:latin typeface="+mn-lt"/>
              </a:rPr>
              <a:t>&amp; properly</a:t>
            </a:r>
            <a:endParaRPr lang="en-US" sz="2400" dirty="0">
              <a:latin typeface="+mn-lt"/>
            </a:endParaRPr>
          </a:p>
          <a:p>
            <a:pPr>
              <a:lnSpc>
                <a:spcPct val="150000"/>
              </a:lnSpc>
              <a:spcBef>
                <a:spcPts val="0"/>
              </a:spcBef>
              <a:buClr>
                <a:schemeClr val="tx1">
                  <a:lumMod val="50000"/>
                  <a:lumOff val="50000"/>
                </a:schemeClr>
              </a:buClr>
              <a:buSzPct val="100000"/>
            </a:pPr>
            <a:r>
              <a:rPr lang="en-US" sz="2400" dirty="0">
                <a:latin typeface="+mn-lt"/>
              </a:rPr>
              <a:t>Go to a community class or physical therapy for:</a:t>
            </a:r>
          </a:p>
          <a:p>
            <a:pPr lvl="1">
              <a:lnSpc>
                <a:spcPct val="150000"/>
              </a:lnSpc>
              <a:spcBef>
                <a:spcPts val="0"/>
              </a:spcBef>
              <a:buClr>
                <a:schemeClr val="tx1">
                  <a:lumMod val="50000"/>
                  <a:lumOff val="50000"/>
                </a:schemeClr>
              </a:buClr>
              <a:buFont typeface="Courier New" panose="02070309020205020404" pitchFamily="49" charset="0"/>
              <a:buChar char="o"/>
            </a:pPr>
            <a:r>
              <a:rPr lang="en-US" sz="2000" dirty="0">
                <a:latin typeface="+mn-lt"/>
              </a:rPr>
              <a:t>Strengthening</a:t>
            </a:r>
          </a:p>
          <a:p>
            <a:pPr lvl="1">
              <a:lnSpc>
                <a:spcPct val="150000"/>
              </a:lnSpc>
              <a:spcBef>
                <a:spcPts val="0"/>
              </a:spcBef>
              <a:buClr>
                <a:schemeClr val="tx1">
                  <a:lumMod val="50000"/>
                  <a:lumOff val="50000"/>
                </a:schemeClr>
              </a:buClr>
              <a:buFont typeface="Courier New" panose="02070309020205020404" pitchFamily="49" charset="0"/>
              <a:buChar char="o"/>
            </a:pPr>
            <a:r>
              <a:rPr lang="en-US" sz="2000" dirty="0">
                <a:latin typeface="+mn-lt"/>
              </a:rPr>
              <a:t>Balance improvement</a:t>
            </a:r>
          </a:p>
          <a:p>
            <a:pPr lvl="1">
              <a:lnSpc>
                <a:spcPct val="150000"/>
              </a:lnSpc>
              <a:spcBef>
                <a:spcPts val="0"/>
              </a:spcBef>
              <a:buClr>
                <a:schemeClr val="tx1">
                  <a:lumMod val="50000"/>
                  <a:lumOff val="50000"/>
                </a:schemeClr>
              </a:buClr>
              <a:buFont typeface="Courier New" panose="02070309020205020404" pitchFamily="49" charset="0"/>
              <a:buChar char="o"/>
            </a:pPr>
            <a:r>
              <a:rPr lang="en-US" sz="2000" dirty="0">
                <a:latin typeface="+mn-lt"/>
              </a:rPr>
              <a:t>Decreased fear of falling</a:t>
            </a:r>
          </a:p>
          <a:p>
            <a:endParaRPr lang="en-US" sz="300" dirty="0">
              <a:latin typeface="+mn-lt"/>
            </a:endParaRPr>
          </a:p>
          <a:p>
            <a:endParaRPr lang="en-US" sz="450" dirty="0"/>
          </a:p>
        </p:txBody>
      </p:sp>
      <p:sp>
        <p:nvSpPr>
          <p:cNvPr id="5" name="AutoShape 4" descr="Image result for medications"/>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6" name="AutoShape 6" descr="Image result for medications"/>
          <p:cNvSpPr>
            <a:spLocks noChangeAspect="1" noChangeArrowheads="1"/>
          </p:cNvSpPr>
          <p:nvPr/>
        </p:nvSpPr>
        <p:spPr bwMode="auto">
          <a:xfrm>
            <a:off x="1373981" y="595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553706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95600" y="1235323"/>
            <a:ext cx="6134099" cy="3317625"/>
          </a:xfrm>
          <a:prstGeom prst="rect">
            <a:avLst/>
          </a:prstGeom>
          <a:ln>
            <a:noFill/>
          </a:ln>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14000"/>
              </a:lnSpc>
              <a:spcBef>
                <a:spcPts val="0"/>
              </a:spcBef>
              <a:buClr>
                <a:schemeClr val="tx1">
                  <a:lumMod val="50000"/>
                  <a:lumOff val="50000"/>
                </a:schemeClr>
              </a:buClr>
              <a:buSzPct val="100000"/>
              <a:buFont typeface="Wingdings 3" panose="05040102010807070707" pitchFamily="18" charset="2"/>
              <a:buChar char="}"/>
            </a:pPr>
            <a:r>
              <a:rPr lang="en-US" altLang="en-US" sz="2400" dirty="0"/>
              <a:t>Talk to your doctor before starting an exercise program.</a:t>
            </a:r>
          </a:p>
          <a:p>
            <a:pPr>
              <a:lnSpc>
                <a:spcPct val="114000"/>
              </a:lnSpc>
              <a:spcBef>
                <a:spcPts val="0"/>
              </a:spcBef>
              <a:buClr>
                <a:schemeClr val="tx1">
                  <a:lumMod val="50000"/>
                  <a:lumOff val="50000"/>
                </a:schemeClr>
              </a:buClr>
              <a:buSzPct val="100000"/>
              <a:buFont typeface="Wingdings 3" panose="05040102010807070707" pitchFamily="18" charset="2"/>
              <a:buChar char="}"/>
            </a:pPr>
            <a:r>
              <a:rPr lang="en-US" altLang="en-US" sz="2400" dirty="0"/>
              <a:t>Sit less, move more &amp; find something you enjoy doing!</a:t>
            </a:r>
          </a:p>
          <a:p>
            <a:pPr>
              <a:lnSpc>
                <a:spcPct val="114000"/>
              </a:lnSpc>
              <a:spcBef>
                <a:spcPts val="0"/>
              </a:spcBef>
              <a:buClr>
                <a:schemeClr val="tx1">
                  <a:lumMod val="50000"/>
                  <a:lumOff val="50000"/>
                </a:schemeClr>
              </a:buClr>
              <a:buSzPct val="100000"/>
              <a:buFont typeface="Wingdings 3" panose="05040102010807070707" pitchFamily="18" charset="2"/>
              <a:buChar char="}"/>
            </a:pPr>
            <a:r>
              <a:rPr lang="en-US" altLang="en-US" sz="2400" dirty="0"/>
              <a:t>Go to a physical therapist for individualized treatment on dizziness, strength, balance, moving, walking, and fear of </a:t>
            </a:r>
            <a:r>
              <a:rPr lang="en-US" altLang="en-US" sz="2400" dirty="0" smtClean="0"/>
              <a:t>falling</a:t>
            </a:r>
            <a:endParaRPr lang="en-US" altLang="en-US" sz="2400" dirty="0"/>
          </a:p>
        </p:txBody>
      </p:sp>
      <p:sp>
        <p:nvSpPr>
          <p:cNvPr id="5" name="TextBox 4"/>
          <p:cNvSpPr txBox="1"/>
          <p:nvPr/>
        </p:nvSpPr>
        <p:spPr>
          <a:xfrm>
            <a:off x="895348" y="4079739"/>
            <a:ext cx="1429556" cy="184666"/>
          </a:xfrm>
          <a:prstGeom prst="rect">
            <a:avLst/>
          </a:prstGeom>
          <a:noFill/>
        </p:spPr>
        <p:txBody>
          <a:bodyPr wrap="square" rtlCol="0">
            <a:spAutoFit/>
          </a:bodyPr>
          <a:lstStyle/>
          <a:p>
            <a:r>
              <a:rPr lang="en-US" sz="600" dirty="0"/>
              <a:t>https://www.aarp.org/</a:t>
            </a:r>
          </a:p>
        </p:txBody>
      </p:sp>
      <p:sp>
        <p:nvSpPr>
          <p:cNvPr id="2" name="Rectangle 1"/>
          <p:cNvSpPr/>
          <p:nvPr/>
        </p:nvSpPr>
        <p:spPr>
          <a:xfrm>
            <a:off x="0" y="285750"/>
            <a:ext cx="9144000" cy="707886"/>
          </a:xfrm>
          <a:prstGeom prst="rect">
            <a:avLst/>
          </a:prstGeom>
        </p:spPr>
        <p:txBody>
          <a:bodyPr wrap="square">
            <a:spAutoFit/>
          </a:bodyPr>
          <a:lstStyle/>
          <a:p>
            <a:pPr algn="ctr">
              <a:defRPr/>
            </a:pPr>
            <a:r>
              <a:rPr lang="en-US" sz="4000" b="1" dirty="0">
                <a:latin typeface="+mj-lt"/>
              </a:rPr>
              <a:t>Physical Activity to Prevent Falls</a:t>
            </a:r>
          </a:p>
        </p:txBody>
      </p:sp>
      <p:pic>
        <p:nvPicPr>
          <p:cNvPr id="2050" name="Picture 2" descr="https://cdn.aarp.net/content/dam/aarp/health/healthy-living/2017/08/1140-go-4-life-aarp.imgcache.revd115daed9d58d98de5bb1b1fa248d4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86" r="25634"/>
          <a:stretch/>
        </p:blipFill>
        <p:spPr bwMode="auto">
          <a:xfrm>
            <a:off x="152400" y="1504950"/>
            <a:ext cx="27432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59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Jane\AppData\Local\Microsoft\Windows\Temporary Internet Files\Content.IE5\LZNK0DET\photogallery_exercise_ideas_for_seniors_08_fu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78" y="1351829"/>
            <a:ext cx="2230864" cy="286838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67000" y="1235325"/>
            <a:ext cx="6134099" cy="3101396"/>
          </a:xfrm>
          <a:prstGeom prst="rect">
            <a:avLst/>
          </a:prstGeom>
          <a:ln>
            <a:noFill/>
          </a:ln>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chemeClr val="tx1">
                  <a:lumMod val="50000"/>
                  <a:lumOff val="50000"/>
                </a:schemeClr>
              </a:buClr>
              <a:buSzPct val="100000"/>
              <a:buFont typeface="Wingdings 3" panose="05040102010807070707" pitchFamily="18" charset="2"/>
              <a:buChar char="}"/>
            </a:pPr>
            <a:r>
              <a:rPr lang="en-US" altLang="en-US" sz="2400" dirty="0" smtClean="0"/>
              <a:t>Participate </a:t>
            </a:r>
            <a:r>
              <a:rPr lang="en-US" altLang="en-US" sz="2400" dirty="0"/>
              <a:t>in an ‘evidence based’ fall prevention program </a:t>
            </a:r>
            <a:r>
              <a:rPr lang="en-US" altLang="en-US" sz="2000" dirty="0" smtClean="0"/>
              <a:t>Be </a:t>
            </a:r>
            <a:r>
              <a:rPr lang="en-US" altLang="en-US" sz="2000" dirty="0"/>
              <a:t>sure classes are for </a:t>
            </a:r>
            <a:r>
              <a:rPr lang="en-US" altLang="en-US" sz="2000" i="1" dirty="0"/>
              <a:t>your</a:t>
            </a:r>
            <a:r>
              <a:rPr lang="en-US" altLang="en-US" sz="2000" dirty="0"/>
              <a:t> age group &amp;/or ability level</a:t>
            </a:r>
            <a:r>
              <a:rPr lang="en-US" altLang="en-US" sz="2000" dirty="0" smtClean="0"/>
              <a:t>.</a:t>
            </a:r>
          </a:p>
          <a:p>
            <a:pPr lvl="1">
              <a:buClr>
                <a:schemeClr val="tx1">
                  <a:lumMod val="50000"/>
                  <a:lumOff val="50000"/>
                </a:schemeClr>
              </a:buClr>
              <a:buSzPct val="100000"/>
              <a:buFont typeface="Courier New" panose="02070309020205020404" pitchFamily="49" charset="0"/>
              <a:buChar char="o"/>
            </a:pPr>
            <a:r>
              <a:rPr lang="en-US" altLang="en-US" sz="2000" dirty="0" smtClean="0"/>
              <a:t>Look for them at Senior Centers, Health Departments, or community centers.</a:t>
            </a:r>
          </a:p>
          <a:p>
            <a:pPr lvl="1">
              <a:buClr>
                <a:schemeClr val="tx1">
                  <a:lumMod val="50000"/>
                  <a:lumOff val="50000"/>
                </a:schemeClr>
              </a:buClr>
              <a:buSzPct val="100000"/>
              <a:buFont typeface="Courier New" panose="02070309020205020404" pitchFamily="49" charset="0"/>
              <a:buChar char="o"/>
            </a:pPr>
            <a:endParaRPr lang="en-US" altLang="en-US" sz="2000" dirty="0"/>
          </a:p>
          <a:p>
            <a:pPr>
              <a:buClr>
                <a:schemeClr val="tx1">
                  <a:lumMod val="50000"/>
                  <a:lumOff val="50000"/>
                </a:schemeClr>
              </a:buClr>
              <a:buSzPct val="100000"/>
              <a:buFont typeface="Wingdings 3" panose="05040102010807070707" pitchFamily="18" charset="2"/>
              <a:buChar char="}"/>
            </a:pPr>
            <a:r>
              <a:rPr lang="en-US" altLang="en-US" sz="2400" dirty="0"/>
              <a:t>Stick with it!</a:t>
            </a:r>
          </a:p>
          <a:p>
            <a:pPr lvl="1">
              <a:buClr>
                <a:schemeClr val="tx1">
                  <a:lumMod val="50000"/>
                  <a:lumOff val="50000"/>
                </a:schemeClr>
              </a:buClr>
              <a:buSzPct val="100000"/>
              <a:buFont typeface="Courier New" panose="02070309020205020404" pitchFamily="49" charset="0"/>
              <a:buChar char="o"/>
            </a:pPr>
            <a:r>
              <a:rPr lang="en-US" altLang="en-US" sz="2000" dirty="0"/>
              <a:t>Find a friend or loved one to help hold you to it!</a:t>
            </a:r>
          </a:p>
        </p:txBody>
      </p:sp>
      <p:sp>
        <p:nvSpPr>
          <p:cNvPr id="5" name="TextBox 4"/>
          <p:cNvSpPr txBox="1"/>
          <p:nvPr/>
        </p:nvSpPr>
        <p:spPr>
          <a:xfrm>
            <a:off x="914398" y="4261040"/>
            <a:ext cx="1429556" cy="184666"/>
          </a:xfrm>
          <a:prstGeom prst="rect">
            <a:avLst/>
          </a:prstGeom>
          <a:noFill/>
        </p:spPr>
        <p:txBody>
          <a:bodyPr wrap="square" rtlCol="0">
            <a:spAutoFit/>
          </a:bodyPr>
          <a:lstStyle/>
          <a:p>
            <a:r>
              <a:rPr lang="en-US" sz="600" dirty="0"/>
              <a:t>www.ncoa.org</a:t>
            </a:r>
          </a:p>
        </p:txBody>
      </p:sp>
      <p:sp>
        <p:nvSpPr>
          <p:cNvPr id="2" name="Rectangle 1"/>
          <p:cNvSpPr/>
          <p:nvPr/>
        </p:nvSpPr>
        <p:spPr>
          <a:xfrm>
            <a:off x="0" y="285750"/>
            <a:ext cx="9144000" cy="707886"/>
          </a:xfrm>
          <a:prstGeom prst="rect">
            <a:avLst/>
          </a:prstGeom>
        </p:spPr>
        <p:txBody>
          <a:bodyPr wrap="square">
            <a:spAutoFit/>
          </a:bodyPr>
          <a:lstStyle/>
          <a:p>
            <a:pPr algn="ctr">
              <a:defRPr/>
            </a:pPr>
            <a:r>
              <a:rPr lang="en-US" sz="4000" b="1" dirty="0">
                <a:latin typeface="+mj-lt"/>
              </a:rPr>
              <a:t>Physical Activity to Prevent Falls</a:t>
            </a:r>
          </a:p>
        </p:txBody>
      </p:sp>
    </p:spTree>
    <p:extLst>
      <p:ext uri="{BB962C8B-B14F-4D97-AF65-F5344CB8AC3E}">
        <p14:creationId xmlns:p14="http://schemas.microsoft.com/office/powerpoint/2010/main" val="12073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99101" y="1352550"/>
            <a:ext cx="6915150" cy="3575423"/>
          </a:xfrm>
          <a:prstGeom prst="rect">
            <a:avLst/>
          </a:prstGeom>
        </p:spPr>
        <p:txBody>
          <a:bodyPr>
            <a:normAutofit fontScale="4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2296" indent="0">
              <a:lnSpc>
                <a:spcPct val="170000"/>
              </a:lnSpc>
              <a:spcBef>
                <a:spcPts val="0"/>
              </a:spcBef>
              <a:buNone/>
            </a:pPr>
            <a:r>
              <a:rPr lang="en-US" altLang="en-US" sz="4200" dirty="0"/>
              <a:t>Identify </a:t>
            </a:r>
            <a:r>
              <a:rPr lang="en-US" altLang="en-US" sz="4200" dirty="0" smtClean="0"/>
              <a:t>&amp; eliminate </a:t>
            </a:r>
            <a:r>
              <a:rPr lang="en-US" altLang="en-US" sz="4200" dirty="0"/>
              <a:t>fall hazards in your home </a:t>
            </a:r>
            <a:r>
              <a:rPr lang="en-US" altLang="en-US" sz="4200" dirty="0" smtClean="0"/>
              <a:t>&amp; community</a:t>
            </a:r>
            <a:endParaRPr lang="en-US" altLang="en-US" sz="4200" dirty="0"/>
          </a:p>
          <a:p>
            <a:pPr>
              <a:lnSpc>
                <a:spcPct val="170000"/>
              </a:lnSpc>
              <a:spcBef>
                <a:spcPts val="0"/>
              </a:spcBef>
              <a:buClr>
                <a:schemeClr val="tx1">
                  <a:lumMod val="50000"/>
                  <a:lumOff val="50000"/>
                </a:schemeClr>
              </a:buClr>
              <a:buSzPct val="100000"/>
              <a:buFont typeface="Wingdings 3" panose="05040102010807070707" pitchFamily="18" charset="2"/>
              <a:buChar char="}"/>
            </a:pPr>
            <a:r>
              <a:rPr lang="en-US" sz="3800" dirty="0">
                <a:solidFill>
                  <a:srgbClr val="000000"/>
                </a:solidFill>
              </a:rPr>
              <a:t>Remove potential fall hazards from walkways and </a:t>
            </a:r>
            <a:r>
              <a:rPr lang="en-US" sz="3800" dirty="0" smtClean="0">
                <a:solidFill>
                  <a:srgbClr val="000000"/>
                </a:solidFill>
              </a:rPr>
              <a:t>stairs</a:t>
            </a:r>
            <a:endParaRPr lang="en-US" sz="3800" dirty="0">
              <a:solidFill>
                <a:srgbClr val="000000"/>
              </a:solidFill>
            </a:endParaRPr>
          </a:p>
          <a:p>
            <a:pPr>
              <a:lnSpc>
                <a:spcPct val="170000"/>
              </a:lnSpc>
              <a:spcBef>
                <a:spcPts val="0"/>
              </a:spcBef>
              <a:buClr>
                <a:schemeClr val="tx1">
                  <a:lumMod val="50000"/>
                  <a:lumOff val="50000"/>
                </a:schemeClr>
              </a:buClr>
              <a:buSzPct val="100000"/>
              <a:buFont typeface="Wingdings 3" panose="05040102010807070707" pitchFamily="18" charset="2"/>
              <a:buChar char="}"/>
            </a:pPr>
            <a:r>
              <a:rPr lang="en-US" sz="3800" dirty="0" smtClean="0">
                <a:solidFill>
                  <a:srgbClr val="000000"/>
                </a:solidFill>
              </a:rPr>
              <a:t>Remove </a:t>
            </a:r>
            <a:r>
              <a:rPr lang="en-US" sz="3800" dirty="0">
                <a:solidFill>
                  <a:srgbClr val="000000"/>
                </a:solidFill>
              </a:rPr>
              <a:t>throw rugs or secure rugs safely to the floor</a:t>
            </a:r>
          </a:p>
          <a:p>
            <a:pPr>
              <a:lnSpc>
                <a:spcPct val="170000"/>
              </a:lnSpc>
              <a:spcBef>
                <a:spcPts val="0"/>
              </a:spcBef>
              <a:buClr>
                <a:schemeClr val="tx1">
                  <a:lumMod val="50000"/>
                  <a:lumOff val="50000"/>
                </a:schemeClr>
              </a:buClr>
              <a:buSzPct val="100000"/>
              <a:buFont typeface="Wingdings 3" panose="05040102010807070707" pitchFamily="18" charset="2"/>
              <a:buChar char="}"/>
            </a:pPr>
            <a:r>
              <a:rPr lang="en-US" sz="3800" dirty="0">
                <a:solidFill>
                  <a:srgbClr val="000000"/>
                </a:solidFill>
              </a:rPr>
              <a:t>P</a:t>
            </a:r>
            <a:r>
              <a:rPr lang="en-US" sz="3800" dirty="0" smtClean="0">
                <a:solidFill>
                  <a:srgbClr val="000000"/>
                </a:solidFill>
              </a:rPr>
              <a:t>lace </a:t>
            </a:r>
            <a:r>
              <a:rPr lang="en-US" sz="3800" dirty="0">
                <a:solidFill>
                  <a:srgbClr val="000000"/>
                </a:solidFill>
              </a:rPr>
              <a:t>frequently used items on a lower shelf, cabinet or counter to avoid using a step stool or ladder</a:t>
            </a:r>
          </a:p>
          <a:p>
            <a:pPr marL="82296" indent="0">
              <a:buNone/>
            </a:pPr>
            <a:endParaRPr lang="en-US" altLang="en-US" sz="3800" dirty="0"/>
          </a:p>
          <a:p>
            <a:pPr marL="82296" indent="0" algn="ctr">
              <a:buNone/>
            </a:pPr>
            <a:r>
              <a:rPr lang="en-US" altLang="en-US" sz="4200" b="1" dirty="0">
                <a:solidFill>
                  <a:srgbClr val="FF0000"/>
                </a:solidFill>
              </a:rPr>
              <a:t>An occupational therapist or physical therapist can help identify safety issues and solutions </a:t>
            </a:r>
          </a:p>
          <a:p>
            <a:pPr marL="294894" lvl="1" indent="0">
              <a:buNone/>
            </a:pPr>
            <a:r>
              <a:rPr lang="en-US" altLang="en-US" sz="2000" dirty="0"/>
              <a:t> </a:t>
            </a:r>
          </a:p>
          <a:p>
            <a:pPr lvl="2"/>
            <a:endParaRPr lang="en-US" altLang="en-US" sz="1575" dirty="0"/>
          </a:p>
          <a:p>
            <a:pPr lvl="1"/>
            <a:endParaRPr lang="en-US" altLang="en-US" sz="1725" dirty="0"/>
          </a:p>
          <a:p>
            <a:pPr lvl="1"/>
            <a:endParaRPr lang="en-US" altLang="en-US" sz="900" dirty="0"/>
          </a:p>
          <a:p>
            <a:endParaRPr lang="en-US" altLang="en-US" sz="2025" dirty="0"/>
          </a:p>
        </p:txBody>
      </p:sp>
      <p:sp>
        <p:nvSpPr>
          <p:cNvPr id="5" name="TextBox 4"/>
          <p:cNvSpPr txBox="1"/>
          <p:nvPr/>
        </p:nvSpPr>
        <p:spPr>
          <a:xfrm>
            <a:off x="1806878" y="3790950"/>
            <a:ext cx="221536" cy="230832"/>
          </a:xfrm>
          <a:prstGeom prst="rect">
            <a:avLst/>
          </a:prstGeom>
          <a:noFill/>
        </p:spPr>
        <p:txBody>
          <a:bodyPr wrap="none" rtlCol="0">
            <a:spAutoFit/>
          </a:bodyPr>
          <a:lstStyle/>
          <a:p>
            <a:r>
              <a:rPr lang="en-US" sz="900" dirty="0"/>
              <a:t>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9050"/>
            <a:ext cx="2028414" cy="4581144"/>
          </a:xfrm>
          <a:prstGeom prst="rect">
            <a:avLst/>
          </a:prstGeom>
        </p:spPr>
      </p:pic>
      <p:sp>
        <p:nvSpPr>
          <p:cNvPr id="2" name="Rectangle 1"/>
          <p:cNvSpPr/>
          <p:nvPr/>
        </p:nvSpPr>
        <p:spPr>
          <a:xfrm>
            <a:off x="2028414" y="-19050"/>
            <a:ext cx="7115586" cy="1323439"/>
          </a:xfrm>
          <a:prstGeom prst="rect">
            <a:avLst/>
          </a:prstGeom>
        </p:spPr>
        <p:txBody>
          <a:bodyPr wrap="square">
            <a:spAutoFit/>
          </a:bodyPr>
          <a:lstStyle/>
          <a:p>
            <a:pPr algn="ctr">
              <a:defRPr/>
            </a:pPr>
            <a:r>
              <a:rPr lang="en-US" sz="4000" b="1" dirty="0">
                <a:latin typeface="+mj-lt"/>
              </a:rPr>
              <a:t>Environmental Recommendations </a:t>
            </a:r>
          </a:p>
        </p:txBody>
      </p:sp>
    </p:spTree>
    <p:extLst>
      <p:ext uri="{BB962C8B-B14F-4D97-AF65-F5344CB8AC3E}">
        <p14:creationId xmlns:p14="http://schemas.microsoft.com/office/powerpoint/2010/main" val="200874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21921" y="4180283"/>
            <a:ext cx="221536" cy="230832"/>
          </a:xfrm>
          <a:prstGeom prst="rect">
            <a:avLst/>
          </a:prstGeom>
          <a:noFill/>
        </p:spPr>
        <p:txBody>
          <a:bodyPr wrap="none" rtlCol="0">
            <a:spAutoFit/>
          </a:bodyPr>
          <a:lstStyle/>
          <a:p>
            <a:r>
              <a:rPr lang="en-US" sz="900"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
            <a:ext cx="6169774" cy="459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98859AC0-CD89-4114-8C61-B67213E637A7}"/>
              </a:ext>
            </a:extLst>
          </p:cNvPr>
          <p:cNvSpPr txBox="1">
            <a:spLocks/>
          </p:cNvSpPr>
          <p:nvPr/>
        </p:nvSpPr>
        <p:spPr>
          <a:xfrm rot="16200000">
            <a:off x="-1516262" y="1817489"/>
            <a:ext cx="4629150" cy="99417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PTA Sans SemiBold" panose="00000700000000000000" pitchFamily="2" charset="0"/>
                <a:ea typeface="+mj-ea"/>
                <a:cs typeface="+mj-cs"/>
              </a:defRPr>
            </a:lvl1pPr>
            <a:extLst/>
          </a:lstStyle>
          <a:p>
            <a:pPr algn="ctr"/>
            <a:r>
              <a:rPr lang="en-US" sz="2600" dirty="0" smtClean="0">
                <a:latin typeface="+mj-lt"/>
                <a:hlinkClick r:id="rId4"/>
              </a:rPr>
              <a:t>Check for Safety Brochure</a:t>
            </a:r>
            <a:endParaRPr lang="en-US" sz="2600" dirty="0">
              <a:latin typeface="+mj-lt"/>
            </a:endParaRPr>
          </a:p>
        </p:txBody>
      </p:sp>
    </p:spTree>
    <p:extLst>
      <p:ext uri="{BB962C8B-B14F-4D97-AF65-F5344CB8AC3E}">
        <p14:creationId xmlns:p14="http://schemas.microsoft.com/office/powerpoint/2010/main" val="3535296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9080" y="1047750"/>
            <a:ext cx="5648720" cy="3323940"/>
          </a:xfrm>
        </p:spPr>
        <p:txBody>
          <a:bodyPr>
            <a:noAutofit/>
          </a:bodyPr>
          <a:lstStyle/>
          <a:p>
            <a:pPr>
              <a:lnSpc>
                <a:spcPct val="150000"/>
              </a:lnSpc>
              <a:spcBef>
                <a:spcPts val="0"/>
              </a:spcBef>
              <a:buSzPct val="100000"/>
              <a:buFont typeface="Wingdings 3" panose="05040102010807070707" pitchFamily="18" charset="2"/>
              <a:buChar char="}"/>
            </a:pPr>
            <a:r>
              <a:rPr lang="en-US" sz="2200" dirty="0">
                <a:latin typeface="+mn-lt"/>
              </a:rPr>
              <a:t>Get yearly eye exams after age </a:t>
            </a:r>
            <a:r>
              <a:rPr lang="en-US" sz="2200" dirty="0" smtClean="0">
                <a:latin typeface="+mn-lt"/>
              </a:rPr>
              <a:t>50</a:t>
            </a:r>
            <a:endParaRPr lang="en-US" sz="2200" dirty="0">
              <a:latin typeface="+mn-lt"/>
            </a:endParaRPr>
          </a:p>
          <a:p>
            <a:pPr>
              <a:lnSpc>
                <a:spcPct val="150000"/>
              </a:lnSpc>
              <a:spcBef>
                <a:spcPts val="0"/>
              </a:spcBef>
              <a:buSzPct val="100000"/>
              <a:buFont typeface="Wingdings 3" panose="05040102010807070707" pitchFamily="18" charset="2"/>
              <a:buChar char="}"/>
            </a:pPr>
            <a:r>
              <a:rPr lang="en-US" sz="2200" dirty="0">
                <a:latin typeface="+mn-lt"/>
              </a:rPr>
              <a:t>Bifocals or trifocal lenses may blur or distort your vision looking </a:t>
            </a:r>
            <a:r>
              <a:rPr lang="en-US" sz="2200" dirty="0" smtClean="0">
                <a:latin typeface="+mn-lt"/>
              </a:rPr>
              <a:t>down</a:t>
            </a:r>
            <a:endParaRPr lang="en-US" sz="2200" dirty="0">
              <a:latin typeface="+mn-lt"/>
            </a:endParaRPr>
          </a:p>
          <a:p>
            <a:pPr>
              <a:lnSpc>
                <a:spcPct val="150000"/>
              </a:lnSpc>
              <a:spcBef>
                <a:spcPts val="0"/>
              </a:spcBef>
              <a:buSzPct val="100000"/>
              <a:buFont typeface="Wingdings 3" panose="05040102010807070707" pitchFamily="18" charset="2"/>
              <a:buChar char="}"/>
            </a:pPr>
            <a:r>
              <a:rPr lang="en-US" sz="2200" dirty="0" smtClean="0">
                <a:latin typeface="+mn-lt"/>
              </a:rPr>
              <a:t>Having </a:t>
            </a:r>
            <a:r>
              <a:rPr lang="en-US" sz="2200" dirty="0">
                <a:latin typeface="+mn-lt"/>
              </a:rPr>
              <a:t>cataract(s) </a:t>
            </a:r>
            <a:r>
              <a:rPr lang="en-US" sz="2200" dirty="0" smtClean="0">
                <a:latin typeface="+mn-lt"/>
              </a:rPr>
              <a:t>removed may </a:t>
            </a:r>
            <a:r>
              <a:rPr lang="en-US" sz="2200" dirty="0">
                <a:latin typeface="+mn-lt"/>
              </a:rPr>
              <a:t>reduce fall </a:t>
            </a:r>
            <a:r>
              <a:rPr lang="en-US" sz="2200" dirty="0" smtClean="0">
                <a:latin typeface="+mn-lt"/>
              </a:rPr>
              <a:t>risk</a:t>
            </a:r>
            <a:endParaRPr lang="en-US" sz="2200" dirty="0">
              <a:latin typeface="+mn-lt"/>
            </a:endParaRPr>
          </a:p>
          <a:p>
            <a:pPr>
              <a:lnSpc>
                <a:spcPct val="150000"/>
              </a:lnSpc>
              <a:spcBef>
                <a:spcPts val="0"/>
              </a:spcBef>
              <a:buSzPct val="100000"/>
              <a:buFont typeface="Wingdings 3" panose="05040102010807070707" pitchFamily="18" charset="2"/>
              <a:buChar char="}"/>
            </a:pPr>
            <a:r>
              <a:rPr lang="en-US" sz="2200" dirty="0">
                <a:latin typeface="+mn-lt"/>
              </a:rPr>
              <a:t>Use night lights in your hallway and bathroom</a:t>
            </a:r>
          </a:p>
        </p:txBody>
      </p:sp>
      <p:sp>
        <p:nvSpPr>
          <p:cNvPr id="4" name="Title 3"/>
          <p:cNvSpPr>
            <a:spLocks noGrp="1"/>
          </p:cNvSpPr>
          <p:nvPr>
            <p:ph type="title"/>
          </p:nvPr>
        </p:nvSpPr>
        <p:spPr>
          <a:xfrm>
            <a:off x="3072482" y="57150"/>
            <a:ext cx="6071518" cy="990600"/>
          </a:xfrm>
        </p:spPr>
        <p:txBody>
          <a:bodyPr>
            <a:normAutofit/>
          </a:bodyPr>
          <a:lstStyle/>
          <a:p>
            <a:pPr algn="ctr"/>
            <a:r>
              <a:rPr lang="en-US" sz="4000" b="1" dirty="0">
                <a:solidFill>
                  <a:schemeClr val="tx1"/>
                </a:solidFill>
                <a:effectLst/>
                <a:latin typeface="+mj-lt"/>
              </a:rPr>
              <a:t>Vision and Falls Risk</a:t>
            </a:r>
          </a:p>
        </p:txBody>
      </p:sp>
      <p:sp>
        <p:nvSpPr>
          <p:cNvPr id="3" name="Footer Placeholder 2"/>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mj-lt"/>
              <a:buAutoNum type="arabicPeriod"/>
            </a:pPr>
            <a:r>
              <a:rPr lang="en-US"/>
              <a:t>1. </a:t>
            </a:r>
            <a:endParaRPr lang="en-US" altLang="en-US" i="1" dirty="0">
              <a:solidFill>
                <a:schemeClr val="tx1"/>
              </a:solidFill>
            </a:endParaRPr>
          </a:p>
        </p:txBody>
      </p:sp>
      <p:pic>
        <p:nvPicPr>
          <p:cNvPr id="6146" name="Picture 2" descr="http://www.steadmaneye.com/clipart/eyecharts/eye_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3072482" cy="4590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4248150"/>
            <a:ext cx="2895600" cy="184666"/>
          </a:xfrm>
          <a:prstGeom prst="rect">
            <a:avLst/>
          </a:prstGeom>
          <a:noFill/>
        </p:spPr>
        <p:txBody>
          <a:bodyPr wrap="square" rtlCol="0">
            <a:spAutoFit/>
          </a:bodyPr>
          <a:lstStyle/>
          <a:p>
            <a:pPr algn="ctr"/>
            <a:r>
              <a:rPr lang="en-US" sz="600" dirty="0">
                <a:solidFill>
                  <a:schemeClr val="bg2">
                    <a:lumMod val="50000"/>
                  </a:schemeClr>
                </a:solidFill>
              </a:rPr>
              <a:t>http://www.steadmaneye.com/clipart/eyecharts/eye_chart.jpg</a:t>
            </a:r>
          </a:p>
        </p:txBody>
      </p:sp>
    </p:spTree>
    <p:extLst>
      <p:ext uri="{BB962C8B-B14F-4D97-AF65-F5344CB8AC3E}">
        <p14:creationId xmlns:p14="http://schemas.microsoft.com/office/powerpoint/2010/main" val="347669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2243"/>
            <a:ext cx="8529638" cy="3298780"/>
          </a:xfrm>
        </p:spPr>
        <p:txBody>
          <a:bodyPr>
            <a:normAutofit fontScale="92500" lnSpcReduction="20000"/>
          </a:bodyPr>
          <a:lstStyle/>
          <a:p>
            <a:pPr>
              <a:lnSpc>
                <a:spcPct val="150000"/>
              </a:lnSpc>
              <a:spcBef>
                <a:spcPts val="0"/>
              </a:spcBef>
              <a:buSzPct val="100000"/>
            </a:pPr>
            <a:r>
              <a:rPr lang="en-US" sz="2400" dirty="0">
                <a:latin typeface="+mn-lt"/>
              </a:rPr>
              <a:t>Did you know that if you have problems with your feet that increases your risk of falls</a:t>
            </a:r>
            <a:r>
              <a:rPr lang="en-US" sz="2400" dirty="0" smtClean="0">
                <a:latin typeface="+mn-lt"/>
              </a:rPr>
              <a:t>?</a:t>
            </a:r>
            <a:endParaRPr lang="en-US" sz="2400" dirty="0">
              <a:latin typeface="+mn-lt"/>
            </a:endParaRPr>
          </a:p>
          <a:p>
            <a:pPr>
              <a:lnSpc>
                <a:spcPct val="150000"/>
              </a:lnSpc>
              <a:spcBef>
                <a:spcPts val="0"/>
              </a:spcBef>
              <a:buSzPct val="100000"/>
            </a:pPr>
            <a:r>
              <a:rPr lang="en-US" sz="2400" dirty="0">
                <a:latin typeface="+mn-lt"/>
              </a:rPr>
              <a:t>What else about shoes and feet?</a:t>
            </a:r>
          </a:p>
          <a:p>
            <a:pPr lvl="1">
              <a:lnSpc>
                <a:spcPct val="150000"/>
              </a:lnSpc>
              <a:spcBef>
                <a:spcPts val="0"/>
              </a:spcBef>
              <a:buFont typeface="Courier New" panose="02070309020205020404" pitchFamily="49" charset="0"/>
              <a:buChar char="o"/>
            </a:pPr>
            <a:r>
              <a:rPr lang="en-US" sz="2400" dirty="0">
                <a:latin typeface="+mn-lt"/>
              </a:rPr>
              <a:t>If your shoes don’t fit well</a:t>
            </a:r>
          </a:p>
          <a:p>
            <a:pPr lvl="1">
              <a:lnSpc>
                <a:spcPct val="150000"/>
              </a:lnSpc>
              <a:spcBef>
                <a:spcPts val="0"/>
              </a:spcBef>
              <a:buFont typeface="Courier New" panose="02070309020205020404" pitchFamily="49" charset="0"/>
              <a:buChar char="o"/>
            </a:pPr>
            <a:r>
              <a:rPr lang="en-US" sz="2400" dirty="0">
                <a:latin typeface="+mn-lt"/>
              </a:rPr>
              <a:t>Or the soles of your shoes don’t have enough tread</a:t>
            </a:r>
          </a:p>
          <a:p>
            <a:pPr lvl="1">
              <a:lnSpc>
                <a:spcPct val="150000"/>
              </a:lnSpc>
              <a:spcBef>
                <a:spcPts val="0"/>
              </a:spcBef>
              <a:buFont typeface="Courier New" panose="02070309020205020404" pitchFamily="49" charset="0"/>
              <a:buChar char="o"/>
            </a:pPr>
            <a:r>
              <a:rPr lang="en-US" sz="2400" dirty="0">
                <a:latin typeface="+mn-lt"/>
              </a:rPr>
              <a:t>Or you wear socks only around the house</a:t>
            </a:r>
            <a:r>
              <a:rPr lang="en-US" sz="2400" dirty="0" smtClean="0">
                <a:latin typeface="+mn-lt"/>
              </a:rPr>
              <a:t>!</a:t>
            </a:r>
            <a:endParaRPr lang="en-US" sz="2400" dirty="0">
              <a:latin typeface="+mn-lt"/>
            </a:endParaRPr>
          </a:p>
          <a:p>
            <a:pPr>
              <a:lnSpc>
                <a:spcPct val="150000"/>
              </a:lnSpc>
              <a:spcBef>
                <a:spcPts val="0"/>
              </a:spcBef>
              <a:buSzPct val="100000"/>
            </a:pPr>
            <a:r>
              <a:rPr lang="en-US" sz="2400" dirty="0">
                <a:latin typeface="+mn-lt"/>
              </a:rPr>
              <a:t>Are you at an increased risk of falls?</a:t>
            </a:r>
          </a:p>
          <a:p>
            <a:endParaRPr lang="en-US" dirty="0"/>
          </a:p>
        </p:txBody>
      </p:sp>
      <p:sp>
        <p:nvSpPr>
          <p:cNvPr id="2" name="Title 1"/>
          <p:cNvSpPr>
            <a:spLocks noGrp="1"/>
          </p:cNvSpPr>
          <p:nvPr>
            <p:ph type="title"/>
          </p:nvPr>
        </p:nvSpPr>
        <p:spPr>
          <a:xfrm>
            <a:off x="0" y="192199"/>
            <a:ext cx="9144000" cy="994172"/>
          </a:xfrm>
        </p:spPr>
        <p:txBody>
          <a:bodyPr>
            <a:normAutofit/>
          </a:bodyPr>
          <a:lstStyle/>
          <a:p>
            <a:pPr algn="ctr"/>
            <a:r>
              <a:rPr lang="en-US" sz="4000" b="1" dirty="0">
                <a:latin typeface="+mj-lt"/>
              </a:rPr>
              <a:t>Feet, Footwear, and Falls</a:t>
            </a:r>
          </a:p>
        </p:txBody>
      </p:sp>
    </p:spTree>
    <p:extLst>
      <p:ext uri="{BB962C8B-B14F-4D97-AF65-F5344CB8AC3E}">
        <p14:creationId xmlns:p14="http://schemas.microsoft.com/office/powerpoint/2010/main" val="16484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47750"/>
            <a:ext cx="8915400" cy="3629005"/>
          </a:xfrm>
        </p:spPr>
        <p:txBody>
          <a:bodyPr>
            <a:normAutofit fontScale="92500" lnSpcReduction="10000"/>
          </a:bodyPr>
          <a:lstStyle/>
          <a:p>
            <a:pPr lvl="1">
              <a:buFont typeface="Wingdings 3" panose="05040102010807070707" pitchFamily="18" charset="2"/>
              <a:buChar char="}"/>
            </a:pPr>
            <a:r>
              <a:rPr lang="en-US" sz="2600" dirty="0">
                <a:latin typeface="+mn-lt"/>
              </a:rPr>
              <a:t>Being on more than 4 medications increases your risk of falls</a:t>
            </a:r>
          </a:p>
          <a:p>
            <a:pPr lvl="1">
              <a:buFont typeface="Wingdings 3" panose="05040102010807070707" pitchFamily="18" charset="2"/>
              <a:buChar char="}"/>
            </a:pPr>
            <a:r>
              <a:rPr lang="en-US" sz="2600" dirty="0">
                <a:latin typeface="+mn-lt"/>
              </a:rPr>
              <a:t>Side effects of blood pressure, sleeping, or other medications may make you dizzy </a:t>
            </a:r>
          </a:p>
          <a:p>
            <a:pPr lvl="1">
              <a:buFont typeface="Wingdings 3" panose="05040102010807070707" pitchFamily="18" charset="2"/>
              <a:buChar char="}"/>
            </a:pPr>
            <a:r>
              <a:rPr lang="en-US" sz="2600" dirty="0">
                <a:latin typeface="+mn-lt"/>
              </a:rPr>
              <a:t>Medication changes can increase fall risk</a:t>
            </a:r>
          </a:p>
          <a:p>
            <a:pPr lvl="2">
              <a:buFont typeface="Courier New" panose="02070309020205020404" pitchFamily="49" charset="0"/>
              <a:buChar char="o"/>
            </a:pPr>
            <a:r>
              <a:rPr lang="en-US" sz="2200" dirty="0">
                <a:latin typeface="+mn-lt"/>
              </a:rPr>
              <a:t>Use one </a:t>
            </a:r>
            <a:r>
              <a:rPr lang="en-US" sz="2200" dirty="0" smtClean="0">
                <a:latin typeface="+mn-lt"/>
              </a:rPr>
              <a:t>pharmacy</a:t>
            </a:r>
            <a:endParaRPr lang="en-US" sz="2200" dirty="0">
              <a:latin typeface="+mn-lt"/>
            </a:endParaRPr>
          </a:p>
          <a:p>
            <a:pPr lvl="2">
              <a:buFont typeface="Courier New" panose="02070309020205020404" pitchFamily="49" charset="0"/>
              <a:buChar char="o"/>
            </a:pPr>
            <a:r>
              <a:rPr lang="en-US" sz="2200" dirty="0">
                <a:latin typeface="+mn-lt"/>
              </a:rPr>
              <a:t>Ask for an annual medication </a:t>
            </a:r>
            <a:r>
              <a:rPr lang="en-US" sz="2200" dirty="0" smtClean="0">
                <a:latin typeface="+mn-lt"/>
              </a:rPr>
              <a:t>review</a:t>
            </a:r>
            <a:endParaRPr lang="en-US" sz="2200" dirty="0">
              <a:latin typeface="+mn-lt"/>
            </a:endParaRPr>
          </a:p>
          <a:p>
            <a:pPr lvl="2">
              <a:buFont typeface="Courier New" panose="02070309020205020404" pitchFamily="49" charset="0"/>
              <a:buChar char="o"/>
            </a:pPr>
            <a:r>
              <a:rPr lang="en-US" sz="2200" dirty="0">
                <a:latin typeface="+mn-lt"/>
              </a:rPr>
              <a:t>Be sure you can read your </a:t>
            </a:r>
            <a:r>
              <a:rPr lang="en-US" sz="2200" dirty="0" smtClean="0">
                <a:latin typeface="+mn-lt"/>
              </a:rPr>
              <a:t>labels</a:t>
            </a:r>
            <a:endParaRPr lang="en-US" sz="2200" dirty="0">
              <a:latin typeface="+mn-lt"/>
            </a:endParaRPr>
          </a:p>
          <a:p>
            <a:pPr lvl="2">
              <a:buFont typeface="Courier New" panose="02070309020205020404" pitchFamily="49" charset="0"/>
              <a:buChar char="o"/>
            </a:pPr>
            <a:r>
              <a:rPr lang="en-US" sz="2200" dirty="0">
                <a:latin typeface="+mn-lt"/>
              </a:rPr>
              <a:t>Do not use over the counter medications without discussing with your pharmacist!</a:t>
            </a:r>
          </a:p>
          <a:p>
            <a:pPr marL="294894" lvl="1" indent="0">
              <a:buNone/>
            </a:pPr>
            <a:endParaRPr lang="en-US" sz="1425" dirty="0"/>
          </a:p>
        </p:txBody>
      </p:sp>
      <p:sp>
        <p:nvSpPr>
          <p:cNvPr id="4" name="Title 3"/>
          <p:cNvSpPr>
            <a:spLocks noGrp="1"/>
          </p:cNvSpPr>
          <p:nvPr>
            <p:ph type="title"/>
          </p:nvPr>
        </p:nvSpPr>
        <p:spPr>
          <a:xfrm>
            <a:off x="0" y="285750"/>
            <a:ext cx="9144000" cy="583406"/>
          </a:xfrm>
        </p:spPr>
        <p:txBody>
          <a:bodyPr>
            <a:noAutofit/>
          </a:bodyPr>
          <a:lstStyle/>
          <a:p>
            <a:pPr algn="ctr"/>
            <a:r>
              <a:rPr lang="en-US" sz="4000" b="1" dirty="0">
                <a:solidFill>
                  <a:schemeClr val="tx1"/>
                </a:solidFill>
                <a:effectLst/>
                <a:latin typeface="+mj-lt"/>
              </a:rPr>
              <a:t>Medications and Falls Risk</a:t>
            </a:r>
          </a:p>
        </p:txBody>
      </p:sp>
    </p:spTree>
    <p:extLst>
      <p:ext uri="{BB962C8B-B14F-4D97-AF65-F5344CB8AC3E}">
        <p14:creationId xmlns:p14="http://schemas.microsoft.com/office/powerpoint/2010/main" val="134827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504950"/>
            <a:ext cx="8272462" cy="3190142"/>
          </a:xfrm>
        </p:spPr>
        <p:txBody>
          <a:bodyPr>
            <a:normAutofit/>
          </a:bodyPr>
          <a:lstStyle/>
          <a:p>
            <a:pPr>
              <a:lnSpc>
                <a:spcPct val="150000"/>
              </a:lnSpc>
              <a:spcBef>
                <a:spcPts val="0"/>
              </a:spcBef>
              <a:buSzPct val="100000"/>
              <a:buFont typeface="Wingdings 3" panose="05040102010807070707" pitchFamily="18" charset="2"/>
              <a:buChar char="}"/>
            </a:pPr>
            <a:r>
              <a:rPr lang="en-US" sz="2400" dirty="0">
                <a:latin typeface="+mn-lt"/>
              </a:rPr>
              <a:t>At least half of older adults who use a cane or walker were never measured for fit or trained properly on use.  </a:t>
            </a:r>
          </a:p>
          <a:p>
            <a:pPr>
              <a:lnSpc>
                <a:spcPct val="150000"/>
              </a:lnSpc>
              <a:spcBef>
                <a:spcPts val="0"/>
              </a:spcBef>
              <a:buSzPct val="100000"/>
              <a:buFont typeface="Wingdings 3" panose="05040102010807070707" pitchFamily="18" charset="2"/>
              <a:buChar char="}"/>
            </a:pPr>
            <a:endParaRPr lang="en-US" sz="2400" dirty="0">
              <a:latin typeface="+mn-lt"/>
            </a:endParaRPr>
          </a:p>
          <a:p>
            <a:pPr>
              <a:lnSpc>
                <a:spcPct val="150000"/>
              </a:lnSpc>
              <a:spcBef>
                <a:spcPts val="0"/>
              </a:spcBef>
              <a:buSzPct val="100000"/>
              <a:buFont typeface="Wingdings 3" panose="05040102010807070707" pitchFamily="18" charset="2"/>
              <a:buChar char="}"/>
            </a:pPr>
            <a:r>
              <a:rPr lang="en-US" sz="2400" dirty="0">
                <a:latin typeface="+mn-lt"/>
              </a:rPr>
              <a:t>75% of those who fell WERE NOT USING THEIR </a:t>
            </a:r>
            <a:r>
              <a:rPr lang="en-US" sz="2400" dirty="0" smtClean="0">
                <a:latin typeface="+mn-lt"/>
              </a:rPr>
              <a:t>PRESCRIBED CANE </a:t>
            </a:r>
            <a:r>
              <a:rPr lang="en-US" sz="2400" dirty="0">
                <a:latin typeface="+mn-lt"/>
              </a:rPr>
              <a:t>or WALKER AT THE TIME!</a:t>
            </a:r>
          </a:p>
          <a:p>
            <a:pPr lvl="1"/>
            <a:endParaRPr lang="en-US" dirty="0">
              <a:latin typeface="+mn-lt"/>
            </a:endParaRPr>
          </a:p>
          <a:p>
            <a:pPr lvl="2"/>
            <a:endParaRPr lang="en-US" dirty="0"/>
          </a:p>
          <a:p>
            <a:endParaRPr lang="en-US" dirty="0"/>
          </a:p>
        </p:txBody>
      </p:sp>
      <p:sp>
        <p:nvSpPr>
          <p:cNvPr id="2" name="Title 1"/>
          <p:cNvSpPr>
            <a:spLocks noGrp="1"/>
          </p:cNvSpPr>
          <p:nvPr>
            <p:ph type="title"/>
          </p:nvPr>
        </p:nvSpPr>
        <p:spPr>
          <a:xfrm>
            <a:off x="0" y="401016"/>
            <a:ext cx="9144000" cy="553066"/>
          </a:xfrm>
        </p:spPr>
        <p:txBody>
          <a:bodyPr>
            <a:noAutofit/>
          </a:bodyPr>
          <a:lstStyle/>
          <a:p>
            <a:pPr algn="ctr"/>
            <a:r>
              <a:rPr lang="en-US" sz="4000" b="1" dirty="0" smtClean="0">
                <a:solidFill>
                  <a:schemeClr val="tx1"/>
                </a:solidFill>
                <a:latin typeface="+mj-lt"/>
              </a:rPr>
              <a:t>Walkers, Canes &amp; Falls  </a:t>
            </a:r>
            <a:r>
              <a:rPr lang="en-US" sz="4000" b="1" dirty="0">
                <a:solidFill>
                  <a:schemeClr val="tx1"/>
                </a:solidFill>
                <a:latin typeface="+mj-lt"/>
              </a:rPr>
              <a:t>“Oh My</a:t>
            </a:r>
            <a:r>
              <a:rPr lang="en-US" sz="4000" b="1" dirty="0" smtClean="0">
                <a:solidFill>
                  <a:schemeClr val="tx1"/>
                </a:solidFill>
                <a:latin typeface="+mj-lt"/>
              </a:rPr>
              <a:t>”</a:t>
            </a:r>
            <a:endParaRPr lang="en-US" sz="4000" b="1" baseline="30000" dirty="0">
              <a:latin typeface="+mj-lt"/>
            </a:endParaRPr>
          </a:p>
        </p:txBody>
      </p:sp>
    </p:spTree>
    <p:extLst>
      <p:ext uri="{BB962C8B-B14F-4D97-AF65-F5344CB8AC3E}">
        <p14:creationId xmlns:p14="http://schemas.microsoft.com/office/powerpoint/2010/main" val="19199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145" y="1533871"/>
            <a:ext cx="8758236" cy="3400079"/>
          </a:xfrm>
        </p:spPr>
        <p:txBody>
          <a:bodyPr>
            <a:noAutofit/>
          </a:bodyPr>
          <a:lstStyle/>
          <a:p>
            <a:pPr>
              <a:buSzPct val="100000"/>
            </a:pPr>
            <a:r>
              <a:rPr lang="en-US" sz="2400" dirty="0">
                <a:latin typeface="+mn-lt"/>
              </a:rPr>
              <a:t>Leg strength can be improved to decrease fall risk</a:t>
            </a:r>
          </a:p>
          <a:p>
            <a:pPr lvl="1">
              <a:buFont typeface="Courier New" panose="02070309020205020404" pitchFamily="49" charset="0"/>
              <a:buChar char="o"/>
            </a:pPr>
            <a:r>
              <a:rPr lang="en-US" sz="2000" dirty="0">
                <a:latin typeface="+mn-lt"/>
              </a:rPr>
              <a:t>If you have a hard time going up the stairs or getting up from a toilet or chair without using your arms, you probably need to strengthen your legs </a:t>
            </a:r>
            <a:endParaRPr lang="en-US" sz="2000" dirty="0" smtClean="0">
              <a:latin typeface="+mn-lt"/>
            </a:endParaRPr>
          </a:p>
          <a:p>
            <a:pPr marL="393192" lvl="1" indent="0">
              <a:buNone/>
            </a:pPr>
            <a:endParaRPr lang="en-US" sz="2000" dirty="0" smtClean="0">
              <a:latin typeface="+mn-lt"/>
            </a:endParaRPr>
          </a:p>
          <a:p>
            <a:pPr>
              <a:buSzPct val="100000"/>
            </a:pPr>
            <a:r>
              <a:rPr lang="en-US" sz="2400" dirty="0" smtClean="0">
                <a:latin typeface="+mn-lt"/>
              </a:rPr>
              <a:t>Balance </a:t>
            </a:r>
            <a:r>
              <a:rPr lang="en-US" sz="2400" dirty="0">
                <a:latin typeface="+mn-lt"/>
              </a:rPr>
              <a:t>can be improved to decrease fall risk</a:t>
            </a:r>
          </a:p>
          <a:p>
            <a:pPr lvl="1">
              <a:buFont typeface="Courier New" panose="02070309020205020404" pitchFamily="49" charset="0"/>
              <a:buChar char="o"/>
            </a:pPr>
            <a:r>
              <a:rPr lang="en-US" sz="2000" dirty="0">
                <a:latin typeface="+mn-lt"/>
              </a:rPr>
              <a:t>If you feel unsteady when walking or just seem to lose your balance for no reason, you probably need to improve your balance.</a:t>
            </a:r>
          </a:p>
          <a:p>
            <a:pPr marL="393192" lvl="1" indent="0">
              <a:buNone/>
            </a:pPr>
            <a:endParaRPr lang="en-US" sz="2000" dirty="0" smtClean="0">
              <a:latin typeface="+mn-lt"/>
            </a:endParaRPr>
          </a:p>
          <a:p>
            <a:pPr lvl="1">
              <a:buFont typeface="Courier New" panose="02070309020205020404" pitchFamily="49" charset="0"/>
              <a:buChar char="o"/>
            </a:pPr>
            <a:endParaRPr lang="en-US" sz="2000" dirty="0">
              <a:latin typeface="+mn-lt"/>
            </a:endParaRPr>
          </a:p>
          <a:p>
            <a:pPr lvl="1">
              <a:buFont typeface="Courier New" panose="02070309020205020404" pitchFamily="49" charset="0"/>
              <a:buChar char="o"/>
            </a:pPr>
            <a:endParaRPr lang="en-US" sz="2000" dirty="0">
              <a:latin typeface="+mn-lt"/>
            </a:endParaRPr>
          </a:p>
        </p:txBody>
      </p:sp>
      <p:sp>
        <p:nvSpPr>
          <p:cNvPr id="2" name="Title 1"/>
          <p:cNvSpPr>
            <a:spLocks noGrp="1"/>
          </p:cNvSpPr>
          <p:nvPr>
            <p:ph type="title"/>
          </p:nvPr>
        </p:nvSpPr>
        <p:spPr>
          <a:xfrm>
            <a:off x="0" y="209550"/>
            <a:ext cx="9144000" cy="990600"/>
          </a:xfrm>
        </p:spPr>
        <p:txBody>
          <a:bodyPr>
            <a:noAutofit/>
          </a:bodyPr>
          <a:lstStyle/>
          <a:p>
            <a:pPr algn="ctr"/>
            <a:r>
              <a:rPr lang="en-US" sz="4000" b="1" dirty="0">
                <a:solidFill>
                  <a:schemeClr val="tx1"/>
                </a:solidFill>
                <a:latin typeface="+mj-lt"/>
              </a:rPr>
              <a:t>Strength, </a:t>
            </a:r>
            <a:r>
              <a:rPr lang="en-US" sz="4000" b="1" dirty="0" smtClean="0">
                <a:solidFill>
                  <a:schemeClr val="tx1"/>
                </a:solidFill>
                <a:latin typeface="+mj-lt"/>
              </a:rPr>
              <a:t>Balance, &amp; Fear </a:t>
            </a:r>
            <a:r>
              <a:rPr lang="en-US" sz="4000" b="1" dirty="0">
                <a:solidFill>
                  <a:schemeClr val="tx1"/>
                </a:solidFill>
                <a:latin typeface="+mj-lt"/>
              </a:rPr>
              <a:t>of Falling </a:t>
            </a:r>
            <a:r>
              <a:rPr lang="en-US" sz="4000" b="1" dirty="0" smtClean="0">
                <a:solidFill>
                  <a:schemeClr val="tx1"/>
                </a:solidFill>
                <a:latin typeface="+mj-lt"/>
              </a:rPr>
              <a:t>are NOT </a:t>
            </a:r>
            <a:r>
              <a:rPr lang="en-US" sz="4000" b="1" dirty="0">
                <a:solidFill>
                  <a:schemeClr val="tx1"/>
                </a:solidFill>
                <a:latin typeface="+mj-lt"/>
              </a:rPr>
              <a:t>4-Letter Words</a:t>
            </a:r>
          </a:p>
        </p:txBody>
      </p:sp>
    </p:spTree>
    <p:extLst>
      <p:ext uri="{BB962C8B-B14F-4D97-AF65-F5344CB8AC3E}">
        <p14:creationId xmlns:p14="http://schemas.microsoft.com/office/powerpoint/2010/main" val="11089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txBox="1">
            <a:spLocks noGrp="1"/>
          </p:cNvSpPr>
          <p:nvPr>
            <p:ph idx="1"/>
          </p:nvPr>
        </p:nvSpPr>
        <p:spPr>
          <a:xfrm>
            <a:off x="337369" y="971550"/>
            <a:ext cx="8484010" cy="3263400"/>
          </a:xfrm>
          <a:prstGeom prst="rect">
            <a:avLst/>
          </a:prstGeom>
          <a:noFill/>
          <a:ln>
            <a:noFill/>
          </a:ln>
        </p:spPr>
        <p:txBody>
          <a:bodyPr spcFirstLastPara="1" vert="horz" wrap="square" lIns="68569" tIns="34275" rIns="68569" bIns="34275" anchor="t" anchorCtr="0">
            <a:noAutofit/>
          </a:bodyPr>
          <a:lstStyle/>
          <a:p>
            <a:pPr>
              <a:lnSpc>
                <a:spcPct val="150000"/>
              </a:lnSpc>
              <a:spcBef>
                <a:spcPts val="0"/>
              </a:spcBef>
              <a:buSzPct val="100000"/>
            </a:pPr>
            <a:r>
              <a:rPr lang="en-US" sz="2400" dirty="0" smtClean="0">
                <a:solidFill>
                  <a:srgbClr val="000000"/>
                </a:solidFill>
                <a:latin typeface="+mn-lt"/>
              </a:rPr>
              <a:t>List </a:t>
            </a:r>
            <a:r>
              <a:rPr lang="en-US" sz="2400" dirty="0">
                <a:solidFill>
                  <a:srgbClr val="000000"/>
                </a:solidFill>
                <a:latin typeface="+mn-lt"/>
              </a:rPr>
              <a:t>at least 2 resources available to them in the community to prevent </a:t>
            </a:r>
            <a:r>
              <a:rPr lang="en-US" sz="2400" dirty="0" smtClean="0">
                <a:solidFill>
                  <a:srgbClr val="000000"/>
                </a:solidFill>
                <a:latin typeface="+mn-lt"/>
              </a:rPr>
              <a:t>falls</a:t>
            </a:r>
          </a:p>
          <a:p>
            <a:pPr marL="109728" indent="0">
              <a:lnSpc>
                <a:spcPct val="150000"/>
              </a:lnSpc>
              <a:spcBef>
                <a:spcPts val="0"/>
              </a:spcBef>
              <a:buSzPct val="100000"/>
              <a:buNone/>
            </a:pPr>
            <a:endParaRPr lang="en-US" sz="2400" dirty="0">
              <a:solidFill>
                <a:srgbClr val="000000"/>
              </a:solidFill>
              <a:latin typeface="+mn-lt"/>
            </a:endParaRPr>
          </a:p>
          <a:p>
            <a:pPr>
              <a:lnSpc>
                <a:spcPct val="150000"/>
              </a:lnSpc>
              <a:spcBef>
                <a:spcPts val="0"/>
              </a:spcBef>
              <a:buSzPct val="100000"/>
            </a:pPr>
            <a:r>
              <a:rPr lang="en-US" sz="2400" dirty="0">
                <a:solidFill>
                  <a:srgbClr val="000000"/>
                </a:solidFill>
                <a:latin typeface="+mn-lt"/>
              </a:rPr>
              <a:t>Identify when it is appropriate to access physical therapy services in relation to balance and falls issues </a:t>
            </a:r>
          </a:p>
          <a:p>
            <a:pPr>
              <a:lnSpc>
                <a:spcPct val="95000"/>
              </a:lnSpc>
              <a:buClr>
                <a:srgbClr val="000000"/>
              </a:buClr>
              <a:buSzPct val="100000"/>
            </a:pPr>
            <a:endParaRPr sz="1800" dirty="0">
              <a:solidFill>
                <a:srgbClr val="000000"/>
              </a:solidFill>
            </a:endParaRPr>
          </a:p>
        </p:txBody>
      </p:sp>
      <p:sp>
        <p:nvSpPr>
          <p:cNvPr id="80" name="Google Shape;80;p16"/>
          <p:cNvSpPr txBox="1">
            <a:spLocks noGrp="1"/>
          </p:cNvSpPr>
          <p:nvPr>
            <p:ph type="title"/>
          </p:nvPr>
        </p:nvSpPr>
        <p:spPr>
          <a:xfrm>
            <a:off x="630494" y="274313"/>
            <a:ext cx="7897760" cy="576450"/>
          </a:xfrm>
          <a:prstGeom prst="rect">
            <a:avLst/>
          </a:prstGeom>
          <a:noFill/>
          <a:ln>
            <a:noFill/>
          </a:ln>
        </p:spPr>
        <p:txBody>
          <a:bodyPr spcFirstLastPara="1" vert="horz" wrap="square" lIns="68569" tIns="34275" rIns="68569" bIns="34275" rtlCol="0" anchor="b" anchorCtr="0">
            <a:noAutofit/>
            <a:scene3d>
              <a:camera prst="orthographicFront"/>
              <a:lightRig rig="soft" dir="t"/>
            </a:scene3d>
            <a:sp3d prstMaterial="softEdge">
              <a:bevelT w="25400" h="25400"/>
            </a:sp3d>
          </a:bodyPr>
          <a:lstStyle/>
          <a:p>
            <a:pPr algn="ctr">
              <a:lnSpc>
                <a:spcPct val="90000"/>
              </a:lnSpc>
              <a:spcBef>
                <a:spcPts val="0"/>
              </a:spcBef>
              <a:buClr>
                <a:schemeClr val="lt1"/>
              </a:buClr>
              <a:buSzPts val="4400"/>
            </a:pPr>
            <a:r>
              <a:rPr lang="en-US" sz="4000" b="1" dirty="0">
                <a:solidFill>
                  <a:srgbClr val="000000"/>
                </a:solidFill>
                <a:latin typeface="+mj-lt"/>
              </a:rPr>
              <a:t>Objectives</a:t>
            </a:r>
            <a:endParaRPr sz="4000" b="1" dirty="0">
              <a:solidFill>
                <a:srgbClr val="000000"/>
              </a:solidFill>
              <a:latin typeface="+mj-lt"/>
            </a:endParaRPr>
          </a:p>
        </p:txBody>
      </p:sp>
    </p:spTree>
    <p:extLst>
      <p:ext uri="{BB962C8B-B14F-4D97-AF65-F5344CB8AC3E}">
        <p14:creationId xmlns:p14="http://schemas.microsoft.com/office/powerpoint/2010/main" val="643295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145" y="1610071"/>
            <a:ext cx="8758236" cy="3400079"/>
          </a:xfrm>
        </p:spPr>
        <p:txBody>
          <a:bodyPr>
            <a:noAutofit/>
          </a:bodyPr>
          <a:lstStyle/>
          <a:p>
            <a:pPr>
              <a:lnSpc>
                <a:spcPct val="150000"/>
              </a:lnSpc>
              <a:spcBef>
                <a:spcPts val="0"/>
              </a:spcBef>
              <a:buSzPct val="100000"/>
            </a:pPr>
            <a:r>
              <a:rPr lang="en-US" sz="2400" dirty="0" smtClean="0">
                <a:latin typeface="+mn-lt"/>
              </a:rPr>
              <a:t>What </a:t>
            </a:r>
            <a:r>
              <a:rPr lang="en-US" sz="2400" dirty="0">
                <a:latin typeface="+mn-lt"/>
              </a:rPr>
              <a:t>can you do to address both issues?</a:t>
            </a:r>
          </a:p>
          <a:p>
            <a:pPr lvl="1">
              <a:lnSpc>
                <a:spcPct val="150000"/>
              </a:lnSpc>
              <a:spcBef>
                <a:spcPts val="0"/>
              </a:spcBef>
              <a:buFont typeface="Courier New" panose="02070309020205020404" pitchFamily="49" charset="0"/>
              <a:buChar char="o"/>
            </a:pPr>
            <a:r>
              <a:rPr lang="en-US" sz="2000" dirty="0">
                <a:latin typeface="+mn-lt"/>
              </a:rPr>
              <a:t>Physical therapy</a:t>
            </a:r>
          </a:p>
          <a:p>
            <a:pPr lvl="1">
              <a:lnSpc>
                <a:spcPct val="150000"/>
              </a:lnSpc>
              <a:spcBef>
                <a:spcPts val="0"/>
              </a:spcBef>
              <a:buFont typeface="Courier New" panose="02070309020205020404" pitchFamily="49" charset="0"/>
              <a:buChar char="o"/>
            </a:pPr>
            <a:r>
              <a:rPr lang="en-US" sz="2000" dirty="0">
                <a:latin typeface="+mn-lt"/>
              </a:rPr>
              <a:t>Appropriate community-based fall prevention program</a:t>
            </a:r>
          </a:p>
        </p:txBody>
      </p:sp>
      <p:sp>
        <p:nvSpPr>
          <p:cNvPr id="2" name="Title 1"/>
          <p:cNvSpPr>
            <a:spLocks noGrp="1"/>
          </p:cNvSpPr>
          <p:nvPr>
            <p:ph type="title"/>
          </p:nvPr>
        </p:nvSpPr>
        <p:spPr>
          <a:xfrm>
            <a:off x="0" y="209550"/>
            <a:ext cx="9144000" cy="990600"/>
          </a:xfrm>
        </p:spPr>
        <p:txBody>
          <a:bodyPr>
            <a:noAutofit/>
          </a:bodyPr>
          <a:lstStyle/>
          <a:p>
            <a:pPr algn="ctr"/>
            <a:r>
              <a:rPr lang="en-US" sz="4000" b="1" dirty="0">
                <a:solidFill>
                  <a:schemeClr val="tx1"/>
                </a:solidFill>
                <a:latin typeface="+mj-lt"/>
              </a:rPr>
              <a:t>Strength, </a:t>
            </a:r>
            <a:r>
              <a:rPr lang="en-US" sz="4000" b="1" dirty="0" smtClean="0">
                <a:solidFill>
                  <a:schemeClr val="tx1"/>
                </a:solidFill>
                <a:latin typeface="+mj-lt"/>
              </a:rPr>
              <a:t>Balance, &amp; Fear </a:t>
            </a:r>
            <a:r>
              <a:rPr lang="en-US" sz="4000" b="1" dirty="0">
                <a:solidFill>
                  <a:schemeClr val="tx1"/>
                </a:solidFill>
                <a:latin typeface="+mj-lt"/>
              </a:rPr>
              <a:t>of Falling </a:t>
            </a:r>
            <a:r>
              <a:rPr lang="en-US" sz="4000" b="1" dirty="0" smtClean="0">
                <a:solidFill>
                  <a:schemeClr val="tx1"/>
                </a:solidFill>
                <a:latin typeface="+mj-lt"/>
              </a:rPr>
              <a:t>are NOT </a:t>
            </a:r>
            <a:r>
              <a:rPr lang="en-US" sz="4000" b="1" dirty="0">
                <a:solidFill>
                  <a:schemeClr val="tx1"/>
                </a:solidFill>
                <a:latin typeface="+mj-lt"/>
              </a:rPr>
              <a:t>4-Letter Words</a:t>
            </a:r>
          </a:p>
        </p:txBody>
      </p:sp>
    </p:spTree>
    <p:extLst>
      <p:ext uri="{BB962C8B-B14F-4D97-AF65-F5344CB8AC3E}">
        <p14:creationId xmlns:p14="http://schemas.microsoft.com/office/powerpoint/2010/main" val="6816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2133600" y="1514598"/>
            <a:ext cx="6897120" cy="2995247"/>
          </a:xfrm>
        </p:spPr>
        <p:txBody>
          <a:bodyPr>
            <a:normAutofit fontScale="77500" lnSpcReduction="20000"/>
          </a:bodyPr>
          <a:lstStyle/>
          <a:p>
            <a:pPr eaLnBrk="1" hangingPunct="1">
              <a:buSzPct val="100000"/>
            </a:pPr>
            <a:r>
              <a:rPr lang="en-US" altLang="en-US" sz="2600" dirty="0">
                <a:latin typeface="+mn-lt"/>
              </a:rPr>
              <a:t>Check your blood pressure checked regularly. </a:t>
            </a:r>
            <a:endParaRPr lang="en-US" altLang="en-US" sz="2600" b="1" dirty="0">
              <a:latin typeface="+mn-lt"/>
            </a:endParaRPr>
          </a:p>
          <a:p>
            <a:pPr eaLnBrk="1" hangingPunct="1">
              <a:buSzPct val="100000"/>
            </a:pPr>
            <a:r>
              <a:rPr lang="en-US" altLang="en-US" sz="2600" dirty="0">
                <a:latin typeface="+mn-lt"/>
              </a:rPr>
              <a:t>If you get dizzy when you stand up, see your doctor and have your ‘sit to stand’ blood pressure checked.</a:t>
            </a:r>
          </a:p>
          <a:p>
            <a:pPr lvl="1">
              <a:buFont typeface="Courier New" panose="02070309020205020404" pitchFamily="49" charset="0"/>
              <a:buChar char="o"/>
            </a:pPr>
            <a:r>
              <a:rPr lang="en-US" altLang="en-US" sz="2600" dirty="0">
                <a:latin typeface="+mn-lt"/>
              </a:rPr>
              <a:t>After sitting up in bed, wait a few minutes before standing </a:t>
            </a:r>
          </a:p>
          <a:p>
            <a:pPr lvl="1">
              <a:buFont typeface="Courier New" panose="02070309020205020404" pitchFamily="49" charset="0"/>
              <a:buChar char="o"/>
            </a:pPr>
            <a:r>
              <a:rPr lang="en-US" altLang="en-US" sz="2600" dirty="0">
                <a:latin typeface="+mn-lt"/>
              </a:rPr>
              <a:t>Pump your ankles before getting up to get the blood </a:t>
            </a:r>
            <a:r>
              <a:rPr lang="en-US" altLang="en-US" sz="2600" dirty="0" smtClean="0">
                <a:latin typeface="+mn-lt"/>
              </a:rPr>
              <a:t>moving</a:t>
            </a:r>
            <a:endParaRPr lang="en-US" altLang="en-US" sz="2600" dirty="0">
              <a:latin typeface="+mn-lt"/>
            </a:endParaRPr>
          </a:p>
          <a:p>
            <a:pPr eaLnBrk="1" hangingPunct="1">
              <a:buSzPct val="100000"/>
            </a:pPr>
            <a:r>
              <a:rPr lang="en-US" altLang="en-US" sz="2600" dirty="0">
                <a:latin typeface="+mn-lt"/>
              </a:rPr>
              <a:t>Some blood pressure medications increase fall risk; speak with your doctor. Be very careful after a beginning a new medication.</a:t>
            </a:r>
          </a:p>
          <a:p>
            <a:pPr marL="342900" lvl="1" indent="0">
              <a:buNone/>
            </a:pPr>
            <a:endParaRPr lang="en-US" altLang="en-US" dirty="0"/>
          </a:p>
        </p:txBody>
      </p:sp>
      <p:sp>
        <p:nvSpPr>
          <p:cNvPr id="2" name="Title 1"/>
          <p:cNvSpPr>
            <a:spLocks noGrp="1"/>
          </p:cNvSpPr>
          <p:nvPr>
            <p:ph type="title"/>
          </p:nvPr>
        </p:nvSpPr>
        <p:spPr>
          <a:xfrm>
            <a:off x="2058141" y="285750"/>
            <a:ext cx="7048038" cy="857250"/>
          </a:xfrm>
        </p:spPr>
        <p:txBody>
          <a:bodyPr>
            <a:noAutofit/>
          </a:bodyPr>
          <a:lstStyle/>
          <a:p>
            <a:pPr algn="ctr">
              <a:defRPr/>
            </a:pPr>
            <a:r>
              <a:rPr lang="en-US" sz="4000" b="1" dirty="0">
                <a:solidFill>
                  <a:schemeClr val="tx1"/>
                </a:solidFill>
                <a:effectLst/>
                <a:latin typeface="+mj-lt"/>
              </a:rPr>
              <a:t>Other Issues: Blood Pressure and Fall Risk</a:t>
            </a:r>
            <a:endParaRPr lang="en-US" sz="4000" dirty="0">
              <a:solidFill>
                <a:schemeClr val="tx1"/>
              </a:solidFill>
              <a:effectLst/>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38"/>
            <a:ext cx="2048861" cy="4590288"/>
          </a:xfrm>
          <a:prstGeom prst="rect">
            <a:avLst/>
          </a:prstGeom>
        </p:spPr>
      </p:pic>
    </p:spTree>
    <p:extLst>
      <p:ext uri="{BB962C8B-B14F-4D97-AF65-F5344CB8AC3E}">
        <p14:creationId xmlns:p14="http://schemas.microsoft.com/office/powerpoint/2010/main" val="25365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583" y="1253218"/>
            <a:ext cx="6862604" cy="3289893"/>
          </a:xfrm>
        </p:spPr>
        <p:txBody>
          <a:bodyPr>
            <a:normAutofit fontScale="85000" lnSpcReduction="20000"/>
          </a:bodyPr>
          <a:lstStyle/>
          <a:p>
            <a:pPr>
              <a:buSzPct val="100000"/>
            </a:pPr>
            <a:r>
              <a:rPr lang="en-US" sz="2800" dirty="0">
                <a:latin typeface="+mn-lt"/>
              </a:rPr>
              <a:t>Change in your medications </a:t>
            </a:r>
          </a:p>
          <a:p>
            <a:pPr>
              <a:buSzPct val="100000"/>
            </a:pPr>
            <a:r>
              <a:rPr lang="en-US" sz="2800" dirty="0">
                <a:latin typeface="+mn-lt"/>
              </a:rPr>
              <a:t>Changes in your health, an illness or infection</a:t>
            </a:r>
          </a:p>
          <a:p>
            <a:pPr>
              <a:buSzPct val="100000"/>
            </a:pPr>
            <a:r>
              <a:rPr lang="en-US" sz="2800" dirty="0">
                <a:latin typeface="+mn-lt"/>
              </a:rPr>
              <a:t>New onset of pain</a:t>
            </a:r>
          </a:p>
          <a:p>
            <a:pPr>
              <a:buSzPct val="100000"/>
            </a:pPr>
            <a:r>
              <a:rPr lang="en-US" sz="2800" dirty="0">
                <a:latin typeface="+mn-lt"/>
              </a:rPr>
              <a:t>Lack of sleep</a:t>
            </a:r>
          </a:p>
          <a:p>
            <a:pPr>
              <a:buSzPct val="100000"/>
            </a:pPr>
            <a:r>
              <a:rPr lang="en-US" sz="2800" dirty="0">
                <a:latin typeface="+mn-lt"/>
              </a:rPr>
              <a:t>Sad or worried</a:t>
            </a:r>
          </a:p>
          <a:p>
            <a:pPr>
              <a:buSzPct val="100000"/>
            </a:pPr>
            <a:r>
              <a:rPr lang="en-US" sz="2800" dirty="0">
                <a:latin typeface="+mn-lt"/>
              </a:rPr>
              <a:t>Recent reduction in activity level</a:t>
            </a:r>
          </a:p>
          <a:p>
            <a:pPr>
              <a:buSzPct val="100000"/>
            </a:pPr>
            <a:r>
              <a:rPr lang="en-US" sz="2800" dirty="0">
                <a:latin typeface="+mn-lt"/>
              </a:rPr>
              <a:t>Change in use of cane or walker</a:t>
            </a:r>
          </a:p>
          <a:p>
            <a:pPr>
              <a:buSzPct val="100000"/>
            </a:pPr>
            <a:r>
              <a:rPr lang="en-US" sz="2800" dirty="0">
                <a:latin typeface="+mn-lt"/>
              </a:rPr>
              <a:t>Change in vision prescription</a:t>
            </a:r>
          </a:p>
          <a:p>
            <a:pPr>
              <a:buSzPct val="100000"/>
            </a:pPr>
            <a:r>
              <a:rPr lang="en-US" sz="2800" dirty="0">
                <a:latin typeface="+mn-lt"/>
              </a:rPr>
              <a:t>Move to new home </a:t>
            </a:r>
          </a:p>
          <a:p>
            <a:pPr lvl="1"/>
            <a:endParaRPr lang="en-US" dirty="0"/>
          </a:p>
          <a:p>
            <a:pPr lvl="1"/>
            <a:endParaRPr lang="en-US" dirty="0"/>
          </a:p>
        </p:txBody>
      </p:sp>
      <p:sp>
        <p:nvSpPr>
          <p:cNvPr id="3" name="Title 2"/>
          <p:cNvSpPr>
            <a:spLocks noGrp="1"/>
          </p:cNvSpPr>
          <p:nvPr>
            <p:ph type="title"/>
          </p:nvPr>
        </p:nvSpPr>
        <p:spPr>
          <a:xfrm>
            <a:off x="0" y="205979"/>
            <a:ext cx="9143999" cy="857250"/>
          </a:xfrm>
        </p:spPr>
        <p:txBody>
          <a:bodyPr>
            <a:normAutofit/>
          </a:bodyPr>
          <a:lstStyle/>
          <a:p>
            <a:pPr algn="ctr"/>
            <a:r>
              <a:rPr lang="en-US" sz="4000" b="1" dirty="0">
                <a:solidFill>
                  <a:schemeClr val="tx1"/>
                </a:solidFill>
                <a:effectLst/>
                <a:latin typeface="+mj-lt"/>
              </a:rPr>
              <a:t>Risk of Falling May Change With: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71551"/>
            <a:ext cx="5144129" cy="3539594"/>
          </a:xfrm>
        </p:spPr>
        <p:txBody>
          <a:bodyPr>
            <a:normAutofit fontScale="85000" lnSpcReduction="20000"/>
          </a:bodyPr>
          <a:lstStyle/>
          <a:p>
            <a:pPr>
              <a:buSzPct val="100000"/>
            </a:pPr>
            <a:r>
              <a:rPr lang="en-US" dirty="0">
                <a:latin typeface="+mn-lt"/>
              </a:rPr>
              <a:t>DON’T GET UP RIGHT AWAY</a:t>
            </a:r>
          </a:p>
          <a:p>
            <a:pPr lvl="1">
              <a:buFont typeface="Courier New" panose="02070309020205020404" pitchFamily="49" charset="0"/>
              <a:buChar char="o"/>
            </a:pPr>
            <a:r>
              <a:rPr lang="en-US" dirty="0">
                <a:latin typeface="+mn-lt"/>
              </a:rPr>
              <a:t>Check for injury  </a:t>
            </a:r>
          </a:p>
          <a:p>
            <a:pPr lvl="1">
              <a:buFont typeface="Courier New" panose="02070309020205020404" pitchFamily="49" charset="0"/>
              <a:buChar char="o"/>
            </a:pPr>
            <a:r>
              <a:rPr lang="en-US" dirty="0">
                <a:latin typeface="+mn-lt"/>
              </a:rPr>
              <a:t>Call for help, if needed</a:t>
            </a:r>
          </a:p>
          <a:p>
            <a:pPr>
              <a:buSzPct val="100000"/>
            </a:pPr>
            <a:r>
              <a:rPr lang="en-US" sz="2800" dirty="0">
                <a:latin typeface="+mn-lt"/>
              </a:rPr>
              <a:t>Seek medical attention right away if you might have hit your head  </a:t>
            </a:r>
          </a:p>
          <a:p>
            <a:pPr>
              <a:buSzPct val="100000"/>
            </a:pPr>
            <a:r>
              <a:rPr lang="en-US" sz="2800" dirty="0">
                <a:latin typeface="+mn-lt"/>
              </a:rPr>
              <a:t>Call your doctor </a:t>
            </a:r>
          </a:p>
          <a:p>
            <a:pPr>
              <a:buSzPct val="100000"/>
            </a:pPr>
            <a:r>
              <a:rPr lang="en-US" sz="2800" dirty="0">
                <a:latin typeface="+mn-lt"/>
              </a:rPr>
              <a:t>Check for safety hazards to prevent another fall</a:t>
            </a:r>
          </a:p>
          <a:p>
            <a:pPr>
              <a:buSzPct val="100000"/>
            </a:pPr>
            <a:r>
              <a:rPr lang="en-US" sz="2800" b="1" dirty="0">
                <a:latin typeface="+mn-lt"/>
              </a:rPr>
              <a:t>Your physical therapist can teach you how to safely get up form the floor. </a:t>
            </a:r>
          </a:p>
          <a:p>
            <a:pPr>
              <a:buNone/>
            </a:pPr>
            <a:endParaRPr lang="en-US" dirty="0"/>
          </a:p>
        </p:txBody>
      </p:sp>
      <p:sp>
        <p:nvSpPr>
          <p:cNvPr id="2" name="Title 1"/>
          <p:cNvSpPr>
            <a:spLocks noGrp="1"/>
          </p:cNvSpPr>
          <p:nvPr>
            <p:ph type="title"/>
          </p:nvPr>
        </p:nvSpPr>
        <p:spPr>
          <a:xfrm>
            <a:off x="0" y="-19050"/>
            <a:ext cx="9144000" cy="857250"/>
          </a:xfrm>
        </p:spPr>
        <p:txBody>
          <a:bodyPr>
            <a:normAutofit/>
          </a:bodyPr>
          <a:lstStyle/>
          <a:p>
            <a:pPr algn="ctr"/>
            <a:r>
              <a:rPr lang="en-US" sz="4000" dirty="0">
                <a:solidFill>
                  <a:schemeClr val="tx1">
                    <a:lumMod val="95000"/>
                    <a:lumOff val="5000"/>
                  </a:schemeClr>
                </a:solidFill>
                <a:latin typeface="+mj-lt"/>
              </a:rPr>
              <a:t>If a Fall Occurs…</a:t>
            </a:r>
          </a:p>
        </p:txBody>
      </p:sp>
      <p:sp>
        <p:nvSpPr>
          <p:cNvPr id="7" name="TextBox 6"/>
          <p:cNvSpPr txBox="1"/>
          <p:nvPr/>
        </p:nvSpPr>
        <p:spPr>
          <a:xfrm>
            <a:off x="1143000" y="5143501"/>
            <a:ext cx="227948" cy="253916"/>
          </a:xfrm>
          <a:prstGeom prst="rect">
            <a:avLst/>
          </a:prstGeom>
          <a:noFill/>
        </p:spPr>
        <p:txBody>
          <a:bodyPr wrap="none" rtlCol="0">
            <a:spAutoFit/>
          </a:bodyPr>
          <a:lstStyle/>
          <a:p>
            <a:r>
              <a:rPr lang="en-US" sz="105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044745"/>
            <a:ext cx="2842671" cy="2865411"/>
          </a:xfrm>
          <a:prstGeom prst="rect">
            <a:avLst/>
          </a:prstGeom>
        </p:spPr>
      </p:pic>
      <p:sp>
        <p:nvSpPr>
          <p:cNvPr id="8" name="TextBox 7"/>
          <p:cNvSpPr txBox="1"/>
          <p:nvPr/>
        </p:nvSpPr>
        <p:spPr>
          <a:xfrm>
            <a:off x="6273450" y="3910156"/>
            <a:ext cx="2182969" cy="496290"/>
          </a:xfrm>
          <a:prstGeom prst="rect">
            <a:avLst/>
          </a:prstGeom>
          <a:noFill/>
        </p:spPr>
        <p:txBody>
          <a:bodyPr wrap="square" rtlCol="0">
            <a:spAutoFit/>
          </a:bodyPr>
          <a:lstStyle/>
          <a:p>
            <a:pPr algn="ctr"/>
            <a:r>
              <a:rPr lang="en-US" sz="525" dirty="0">
                <a:solidFill>
                  <a:schemeClr val="bg2">
                    <a:lumMod val="50000"/>
                  </a:schemeClr>
                </a:solidFill>
              </a:rPr>
              <a:t>http://www.bing.com/images/search?q=getting+up+from+floor+with+chair+photo&amp;view=detailv2&amp;&amp;id=6078B0575525F1E0A63A99D372BE2F78F77BF411&amp;selectedIndex=0&amp;ccid=U1AEMRPq&amp;simid=608013721659769884&amp;thid=JN.I5Qt1AlQlz9v31ZkHSXKJg&amp;ajaxhist=0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3540A-A093-43E0-81BB-F56D52D772FC}"/>
              </a:ext>
            </a:extLst>
          </p:cNvPr>
          <p:cNvSpPr>
            <a:spLocks noGrp="1"/>
          </p:cNvSpPr>
          <p:nvPr>
            <p:ph type="title"/>
          </p:nvPr>
        </p:nvSpPr>
        <p:spPr>
          <a:xfrm>
            <a:off x="0" y="1123950"/>
            <a:ext cx="9144000" cy="1781586"/>
          </a:xfrm>
        </p:spPr>
        <p:txBody>
          <a:bodyPr/>
          <a:lstStyle/>
          <a:p>
            <a:pPr algn="ctr"/>
            <a:r>
              <a:rPr lang="en-US" b="1" dirty="0">
                <a:solidFill>
                  <a:schemeClr val="bg1"/>
                </a:solidFill>
                <a:latin typeface="+mj-lt"/>
              </a:rPr>
              <a:t>In Summary…</a:t>
            </a:r>
          </a:p>
        </p:txBody>
      </p:sp>
      <p:sp>
        <p:nvSpPr>
          <p:cNvPr id="2" name="Footer Placeholder 1">
            <a:extLst>
              <a:ext uri="{FF2B5EF4-FFF2-40B4-BE49-F238E27FC236}">
                <a16:creationId xmlns:a16="http://schemas.microsoft.com/office/drawing/2014/main" id="{5EF8481B-664B-4747-99CF-A7526565C19B}"/>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 </a:t>
            </a:r>
          </a:p>
        </p:txBody>
      </p:sp>
    </p:spTree>
    <p:extLst>
      <p:ext uri="{BB962C8B-B14F-4D97-AF65-F5344CB8AC3E}">
        <p14:creationId xmlns:p14="http://schemas.microsoft.com/office/powerpoint/2010/main" val="1592175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0" y="0"/>
            <a:ext cx="9144000" cy="829503"/>
          </a:xfrm>
          <a:prstGeom prst="rect">
            <a:avLst/>
          </a:prstGeom>
          <a:noFill/>
          <a:ln w="9525" cap="flat" cmpd="sng">
            <a:noFill/>
            <a:prstDash val="solid"/>
            <a:round/>
            <a:headEnd type="none" w="sm" len="sm"/>
            <a:tailEnd type="none" w="sm" len="sm"/>
          </a:ln>
        </p:spPr>
        <p:txBody>
          <a:bodyPr spcFirstLastPara="1" vert="horz" wrap="square" lIns="68569" tIns="34275" rIns="68569" bIns="34275" rtlCol="0" anchor="b" anchorCtr="0">
            <a:noAutofit/>
            <a:scene3d>
              <a:camera prst="orthographicFront"/>
              <a:lightRig rig="soft" dir="t"/>
            </a:scene3d>
            <a:sp3d prstMaterial="softEdge">
              <a:bevelT w="25400" h="25400"/>
            </a:sp3d>
          </a:bodyPr>
          <a:lstStyle/>
          <a:p>
            <a:pPr algn="ctr">
              <a:lnSpc>
                <a:spcPct val="90000"/>
              </a:lnSpc>
              <a:spcBef>
                <a:spcPts val="0"/>
              </a:spcBef>
              <a:buClr>
                <a:schemeClr val="lt1"/>
              </a:buClr>
              <a:buSzPts val="4400"/>
            </a:pPr>
            <a:r>
              <a:rPr lang="en-US" sz="4000" b="1" dirty="0">
                <a:solidFill>
                  <a:srgbClr val="000000"/>
                </a:solidFill>
                <a:latin typeface="+mj-lt"/>
              </a:rPr>
              <a:t>In Summary…</a:t>
            </a:r>
            <a:endParaRPr sz="4000" b="1" dirty="0">
              <a:solidFill>
                <a:srgbClr val="000000"/>
              </a:solidFill>
              <a:latin typeface="+mj-lt"/>
            </a:endParaRPr>
          </a:p>
        </p:txBody>
      </p:sp>
      <p:sp>
        <p:nvSpPr>
          <p:cNvPr id="2" name="Footer Placeholder 1">
            <a:extLst>
              <a:ext uri="{FF2B5EF4-FFF2-40B4-BE49-F238E27FC236}">
                <a16:creationId xmlns:a16="http://schemas.microsoft.com/office/drawing/2014/main" id="{EBA5C817-6F4A-491E-B4D1-83737BFAE196}"/>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 </a:t>
            </a:r>
          </a:p>
        </p:txBody>
      </p:sp>
      <p:sp>
        <p:nvSpPr>
          <p:cNvPr id="6" name="Content Placeholder 2">
            <a:extLst>
              <a:ext uri="{FF2B5EF4-FFF2-40B4-BE49-F238E27FC236}">
                <a16:creationId xmlns:a16="http://schemas.microsoft.com/office/drawing/2014/main" id="{50B33D49-6522-4466-A22A-351F13274424}"/>
              </a:ext>
            </a:extLst>
          </p:cNvPr>
          <p:cNvSpPr txBox="1">
            <a:spLocks/>
          </p:cNvSpPr>
          <p:nvPr/>
        </p:nvSpPr>
        <p:spPr>
          <a:xfrm>
            <a:off x="228600" y="931014"/>
            <a:ext cx="8743949" cy="377433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lumMod val="50000"/>
                  <a:lumOff val="50000"/>
                </a:schemeClr>
              </a:buClr>
              <a:buFont typeface="Wingdings 3" panose="05040102010807070707" pitchFamily="18" charset="2"/>
              <a:buChar char="}"/>
            </a:pPr>
            <a:r>
              <a:rPr lang="en-US" sz="2400" dirty="0"/>
              <a:t>Older adults are at an increased risk for falling</a:t>
            </a:r>
          </a:p>
          <a:p>
            <a:pPr>
              <a:buClr>
                <a:schemeClr val="tx1">
                  <a:lumMod val="50000"/>
                  <a:lumOff val="50000"/>
                </a:schemeClr>
              </a:buClr>
              <a:buFont typeface="Wingdings 3" panose="05040102010807070707" pitchFamily="18" charset="2"/>
              <a:buChar char="}"/>
            </a:pPr>
            <a:r>
              <a:rPr lang="en-US" sz="2400" dirty="0"/>
              <a:t>Discuss your fall risk and prevention plan with your health care provider </a:t>
            </a:r>
          </a:p>
          <a:p>
            <a:pPr>
              <a:buClr>
                <a:schemeClr val="tx1">
                  <a:lumMod val="50000"/>
                  <a:lumOff val="50000"/>
                </a:schemeClr>
              </a:buClr>
              <a:buFont typeface="Wingdings 3" panose="05040102010807070707" pitchFamily="18" charset="2"/>
              <a:buChar char="}"/>
            </a:pPr>
            <a:r>
              <a:rPr lang="en-US" sz="2400" dirty="0"/>
              <a:t>Risk can be modified </a:t>
            </a:r>
          </a:p>
          <a:p>
            <a:pPr lvl="1">
              <a:buClr>
                <a:schemeClr val="tx1">
                  <a:lumMod val="50000"/>
                  <a:lumOff val="50000"/>
                </a:schemeClr>
              </a:buClr>
              <a:buFont typeface="Courier New" panose="02070309020205020404" pitchFamily="49" charset="0"/>
              <a:buChar char="o"/>
            </a:pPr>
            <a:r>
              <a:rPr lang="en-US" sz="2000" dirty="0"/>
              <a:t>Know your risk</a:t>
            </a:r>
          </a:p>
          <a:p>
            <a:pPr lvl="1">
              <a:buClr>
                <a:schemeClr val="tx1">
                  <a:lumMod val="50000"/>
                  <a:lumOff val="50000"/>
                </a:schemeClr>
              </a:buClr>
              <a:buFont typeface="Courier New" panose="02070309020205020404" pitchFamily="49" charset="0"/>
              <a:buChar char="o"/>
            </a:pPr>
            <a:r>
              <a:rPr lang="en-US" sz="2000" dirty="0"/>
              <a:t>Check your home for safety </a:t>
            </a:r>
          </a:p>
          <a:p>
            <a:pPr lvl="1">
              <a:buClr>
                <a:schemeClr val="tx1">
                  <a:lumMod val="50000"/>
                  <a:lumOff val="50000"/>
                </a:schemeClr>
              </a:buClr>
              <a:buFont typeface="Courier New" panose="02070309020205020404" pitchFamily="49" charset="0"/>
              <a:buChar char="o"/>
            </a:pPr>
            <a:r>
              <a:rPr lang="en-US" sz="2000" dirty="0"/>
              <a:t>Discuss your risk factors with your medical doctor or physical therapist </a:t>
            </a:r>
          </a:p>
          <a:p>
            <a:pPr lvl="1">
              <a:buClr>
                <a:schemeClr val="tx1">
                  <a:lumMod val="50000"/>
                  <a:lumOff val="50000"/>
                </a:schemeClr>
              </a:buClr>
              <a:buFont typeface="Courier New" panose="02070309020205020404" pitchFamily="49" charset="0"/>
              <a:buChar char="o"/>
            </a:pPr>
            <a:r>
              <a:rPr lang="en-US" sz="2000" dirty="0"/>
              <a:t>Have your eyes checked at minimum once per year </a:t>
            </a:r>
          </a:p>
          <a:p>
            <a:pPr lvl="1">
              <a:buClr>
                <a:schemeClr val="tx1">
                  <a:lumMod val="50000"/>
                  <a:lumOff val="50000"/>
                </a:schemeClr>
              </a:buClr>
              <a:buFont typeface="Courier New" panose="02070309020205020404" pitchFamily="49" charset="0"/>
              <a:buChar char="o"/>
            </a:pPr>
            <a:r>
              <a:rPr lang="en-US" sz="2000" dirty="0"/>
              <a:t>Exercise to improve your balance and strength  </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050" y="1037647"/>
            <a:ext cx="8515350" cy="3591503"/>
          </a:xfrm>
        </p:spPr>
        <p:txBody>
          <a:bodyPr>
            <a:normAutofit/>
          </a:bodyPr>
          <a:lstStyle/>
          <a:p>
            <a:pPr marL="294894" lvl="1" indent="0">
              <a:lnSpc>
                <a:spcPct val="150000"/>
              </a:lnSpc>
              <a:spcBef>
                <a:spcPts val="0"/>
              </a:spcBef>
              <a:buNone/>
            </a:pPr>
            <a:r>
              <a:rPr lang="en-US" sz="2400" dirty="0">
                <a:latin typeface="+mn-lt"/>
              </a:rPr>
              <a:t>Choose </a:t>
            </a:r>
            <a:r>
              <a:rPr lang="en-US" sz="2400" b="1" u="sng" dirty="0">
                <a:latin typeface="+mn-lt"/>
              </a:rPr>
              <a:t>one</a:t>
            </a:r>
            <a:r>
              <a:rPr lang="en-US" sz="2400" dirty="0">
                <a:latin typeface="+mn-lt"/>
              </a:rPr>
              <a:t> risk factor to address </a:t>
            </a:r>
            <a:r>
              <a:rPr lang="en-US" sz="2400" dirty="0" smtClean="0">
                <a:latin typeface="+mn-lt"/>
              </a:rPr>
              <a:t>first:</a:t>
            </a:r>
          </a:p>
          <a:p>
            <a:pPr marL="637794" lvl="1" indent="-342900">
              <a:lnSpc>
                <a:spcPct val="150000"/>
              </a:lnSpc>
              <a:spcBef>
                <a:spcPts val="0"/>
              </a:spcBef>
              <a:buFont typeface="Wingdings 3" panose="05040102010807070707" pitchFamily="18" charset="2"/>
              <a:buChar char="}"/>
            </a:pPr>
            <a:r>
              <a:rPr lang="en-US" sz="2000" b="1" dirty="0" smtClean="0">
                <a:latin typeface="+mn-lt"/>
              </a:rPr>
              <a:t>Pharmacist </a:t>
            </a:r>
            <a:r>
              <a:rPr lang="en-US" sz="2000" b="1" dirty="0">
                <a:latin typeface="+mn-lt"/>
              </a:rPr>
              <a:t>&amp; Doctor - </a:t>
            </a:r>
            <a:r>
              <a:rPr lang="en-US" sz="2000" dirty="0">
                <a:latin typeface="+mn-lt"/>
              </a:rPr>
              <a:t>review medications for side effects that may cause you to </a:t>
            </a:r>
            <a:r>
              <a:rPr lang="en-US" sz="2000" dirty="0" smtClean="0">
                <a:latin typeface="+mn-lt"/>
              </a:rPr>
              <a:t>fall</a:t>
            </a:r>
          </a:p>
          <a:p>
            <a:pPr marL="637794" lvl="1" indent="-342900">
              <a:lnSpc>
                <a:spcPct val="150000"/>
              </a:lnSpc>
              <a:spcBef>
                <a:spcPts val="0"/>
              </a:spcBef>
              <a:buFont typeface="Wingdings 3" panose="05040102010807070707" pitchFamily="18" charset="2"/>
              <a:buChar char="}"/>
            </a:pPr>
            <a:r>
              <a:rPr lang="en-US" sz="2000" b="1" dirty="0" smtClean="0">
                <a:latin typeface="+mn-lt"/>
              </a:rPr>
              <a:t>Occupational </a:t>
            </a:r>
            <a:r>
              <a:rPr lang="en-US" sz="2000" b="1" dirty="0">
                <a:latin typeface="+mn-lt"/>
              </a:rPr>
              <a:t>Therapist - </a:t>
            </a:r>
            <a:r>
              <a:rPr lang="en-US" sz="2000" dirty="0">
                <a:latin typeface="+mn-lt"/>
              </a:rPr>
              <a:t>home assessment and recommendations to make your home </a:t>
            </a:r>
            <a:r>
              <a:rPr lang="en-US" sz="2000" dirty="0" smtClean="0">
                <a:latin typeface="+mn-lt"/>
              </a:rPr>
              <a:t>safer</a:t>
            </a:r>
          </a:p>
          <a:p>
            <a:pPr marL="637794" lvl="1" indent="-342900">
              <a:lnSpc>
                <a:spcPct val="150000"/>
              </a:lnSpc>
              <a:spcBef>
                <a:spcPts val="0"/>
              </a:spcBef>
              <a:buFont typeface="Wingdings 3" panose="05040102010807070707" pitchFamily="18" charset="2"/>
              <a:buChar char="}"/>
            </a:pPr>
            <a:r>
              <a:rPr lang="en-US" sz="2000" b="1" dirty="0" smtClean="0">
                <a:latin typeface="+mn-lt"/>
              </a:rPr>
              <a:t>Physical </a:t>
            </a:r>
            <a:r>
              <a:rPr lang="en-US" sz="2000" b="1" dirty="0">
                <a:latin typeface="+mn-lt"/>
              </a:rPr>
              <a:t>Therapist</a:t>
            </a:r>
            <a:r>
              <a:rPr lang="en-US" sz="2000" dirty="0">
                <a:latin typeface="+mn-lt"/>
              </a:rPr>
              <a:t> - help with physical activity, balance, strength, and moving safely</a:t>
            </a:r>
          </a:p>
          <a:p>
            <a:pPr lvl="1">
              <a:buFont typeface="Arial" pitchFamily="34" charset="0"/>
              <a:buChar char="•"/>
            </a:pPr>
            <a:endParaRPr lang="en-US" sz="2100" dirty="0"/>
          </a:p>
        </p:txBody>
      </p:sp>
      <p:sp>
        <p:nvSpPr>
          <p:cNvPr id="5" name="Google Shape;218;p32">
            <a:extLst>
              <a:ext uri="{FF2B5EF4-FFF2-40B4-BE49-F238E27FC236}">
                <a16:creationId xmlns:a16="http://schemas.microsoft.com/office/drawing/2014/main" id="{A963FBF0-FF89-49EF-A611-AEFAE3FE3A79}"/>
              </a:ext>
            </a:extLst>
          </p:cNvPr>
          <p:cNvSpPr txBox="1">
            <a:spLocks/>
          </p:cNvSpPr>
          <p:nvPr/>
        </p:nvSpPr>
        <p:spPr>
          <a:xfrm>
            <a:off x="0" y="0"/>
            <a:ext cx="9144000" cy="829503"/>
          </a:xfrm>
          <a:prstGeom prst="rect">
            <a:avLst/>
          </a:prstGeom>
          <a:noFill/>
          <a:ln w="9525" cap="flat" cmpd="sng">
            <a:noFill/>
            <a:prstDash val="solid"/>
            <a:round/>
            <a:headEnd type="none" w="sm" len="sm"/>
            <a:tailEnd type="none" w="sm" len="sm"/>
          </a:ln>
        </p:spPr>
        <p:txBody>
          <a:bodyPr spcFirstLastPara="1" vert="horz" wrap="square" lIns="68569" tIns="34275" rIns="68569" bIns="3427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lt1"/>
              </a:buClr>
              <a:buSzPts val="4400"/>
            </a:pPr>
            <a:r>
              <a:rPr lang="en-US" sz="4000" b="1" dirty="0">
                <a:solidFill>
                  <a:srgbClr val="000000"/>
                </a:solidFill>
              </a:rPr>
              <a:t>Getting Started</a:t>
            </a:r>
          </a:p>
        </p:txBody>
      </p:sp>
    </p:spTree>
    <p:extLst>
      <p:ext uri="{BB962C8B-B14F-4D97-AF65-F5344CB8AC3E}">
        <p14:creationId xmlns:p14="http://schemas.microsoft.com/office/powerpoint/2010/main" val="35977473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7" y="971550"/>
            <a:ext cx="8472488" cy="3559473"/>
          </a:xfrm>
        </p:spPr>
        <p:txBody>
          <a:bodyPr>
            <a:normAutofit fontScale="92500" lnSpcReduction="10000"/>
          </a:bodyPr>
          <a:lstStyle/>
          <a:p>
            <a:pPr>
              <a:buSzPct val="100000"/>
            </a:pPr>
            <a:r>
              <a:rPr lang="en-US" sz="2400" dirty="0">
                <a:latin typeface="+mn-lt"/>
              </a:rPr>
              <a:t>What do you plan to do to prevent a fall?</a:t>
            </a:r>
          </a:p>
          <a:p>
            <a:pPr>
              <a:buSzPct val="100000"/>
            </a:pPr>
            <a:r>
              <a:rPr lang="en-US" sz="2400" dirty="0">
                <a:latin typeface="+mn-lt"/>
              </a:rPr>
              <a:t>Make a goal</a:t>
            </a:r>
          </a:p>
          <a:p>
            <a:pPr marL="257175" lvl="1" indent="0">
              <a:buNone/>
            </a:pPr>
            <a:endParaRPr lang="en-US" sz="2100" u="sng" dirty="0">
              <a:latin typeface="+mn-lt"/>
            </a:endParaRPr>
          </a:p>
          <a:p>
            <a:pPr marL="257175" lvl="1" indent="0">
              <a:buNone/>
            </a:pPr>
            <a:r>
              <a:rPr lang="en-US" sz="2200" u="sng" dirty="0">
                <a:latin typeface="+mn-lt"/>
              </a:rPr>
              <a:t>Examples </a:t>
            </a:r>
          </a:p>
          <a:p>
            <a:pPr lvl="1">
              <a:buFont typeface="Courier New" panose="02070309020205020404" pitchFamily="49" charset="0"/>
              <a:buChar char="o"/>
            </a:pPr>
            <a:r>
              <a:rPr lang="en-US" sz="2200" dirty="0">
                <a:latin typeface="+mn-lt"/>
              </a:rPr>
              <a:t>I will make an appointment with my pharmacist by the end of the week to get my medications checked</a:t>
            </a:r>
          </a:p>
          <a:p>
            <a:pPr lvl="1">
              <a:buFont typeface="Courier New" panose="02070309020205020404" pitchFamily="49" charset="0"/>
              <a:buChar char="o"/>
            </a:pPr>
            <a:r>
              <a:rPr lang="en-US" sz="2200" dirty="0">
                <a:latin typeface="+mn-lt"/>
              </a:rPr>
              <a:t>My friend and I will start an exercise program and do it twice a week at the local senior center.</a:t>
            </a:r>
          </a:p>
          <a:p>
            <a:pPr lvl="1">
              <a:buFont typeface="Courier New" panose="02070309020205020404" pitchFamily="49" charset="0"/>
              <a:buChar char="o"/>
            </a:pPr>
            <a:r>
              <a:rPr lang="en-US" sz="2200" dirty="0">
                <a:latin typeface="+mn-lt"/>
              </a:rPr>
              <a:t>I will do the home safety checklist by the end of the month.</a:t>
            </a:r>
          </a:p>
          <a:p>
            <a:pPr lvl="1">
              <a:buFont typeface="Courier New" panose="02070309020205020404" pitchFamily="49" charset="0"/>
              <a:buChar char="o"/>
            </a:pPr>
            <a:r>
              <a:rPr lang="en-US" sz="2200" dirty="0">
                <a:latin typeface="+mn-lt"/>
              </a:rPr>
              <a:t>I will share my falls risk questionnaire results with my Doctor by the end of the week.</a:t>
            </a:r>
          </a:p>
          <a:p>
            <a:pPr lvl="1"/>
            <a:endParaRPr lang="en-US" sz="1575" dirty="0">
              <a:latin typeface="+mn-lt"/>
            </a:endParaRPr>
          </a:p>
          <a:p>
            <a:pPr lvl="1"/>
            <a:endParaRPr lang="en-US" sz="1575" dirty="0"/>
          </a:p>
        </p:txBody>
      </p:sp>
      <p:sp>
        <p:nvSpPr>
          <p:cNvPr id="5" name="Google Shape;218;p32">
            <a:extLst>
              <a:ext uri="{FF2B5EF4-FFF2-40B4-BE49-F238E27FC236}">
                <a16:creationId xmlns:a16="http://schemas.microsoft.com/office/drawing/2014/main" id="{B0A925AC-B193-47C4-8C11-C06D7842175F}"/>
              </a:ext>
            </a:extLst>
          </p:cNvPr>
          <p:cNvSpPr txBox="1">
            <a:spLocks/>
          </p:cNvSpPr>
          <p:nvPr/>
        </p:nvSpPr>
        <p:spPr>
          <a:xfrm>
            <a:off x="0" y="-3242"/>
            <a:ext cx="9144000" cy="829503"/>
          </a:xfrm>
          <a:prstGeom prst="rect">
            <a:avLst/>
          </a:prstGeom>
          <a:noFill/>
          <a:ln w="9525" cap="flat" cmpd="sng">
            <a:noFill/>
            <a:prstDash val="solid"/>
            <a:round/>
            <a:headEnd type="none" w="sm" len="sm"/>
            <a:tailEnd type="none" w="sm" len="sm"/>
          </a:ln>
        </p:spPr>
        <p:txBody>
          <a:bodyPr spcFirstLastPara="1" vert="horz" wrap="square" lIns="68569" tIns="34275" rIns="68569" bIns="3427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lt1"/>
              </a:buClr>
              <a:buSzPts val="4400"/>
            </a:pPr>
            <a:r>
              <a:rPr lang="en-US" sz="4000" b="1" dirty="0">
                <a:solidFill>
                  <a:srgbClr val="000000"/>
                </a:solidFill>
              </a:rPr>
              <a:t>And then Make a Plan!</a:t>
            </a:r>
          </a:p>
        </p:txBody>
      </p:sp>
    </p:spTree>
    <p:extLst>
      <p:ext uri="{BB962C8B-B14F-4D97-AF65-F5344CB8AC3E}">
        <p14:creationId xmlns:p14="http://schemas.microsoft.com/office/powerpoint/2010/main" val="358685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F8481B-664B-4747-99CF-A7526565C19B}"/>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 </a:t>
            </a:r>
          </a:p>
        </p:txBody>
      </p:sp>
      <p:sp>
        <p:nvSpPr>
          <p:cNvPr id="7" name="Title 1">
            <a:extLst>
              <a:ext uri="{FF2B5EF4-FFF2-40B4-BE49-F238E27FC236}">
                <a16:creationId xmlns:a16="http://schemas.microsoft.com/office/drawing/2014/main" id="{E600528C-DD16-49A8-8FD0-3042D50CDFCC}"/>
              </a:ext>
            </a:extLst>
          </p:cNvPr>
          <p:cNvSpPr txBox="1">
            <a:spLocks/>
          </p:cNvSpPr>
          <p:nvPr/>
        </p:nvSpPr>
        <p:spPr>
          <a:xfrm>
            <a:off x="0" y="-400050"/>
            <a:ext cx="9144000" cy="3790950"/>
          </a:xfrm>
          <a:prstGeom prst="rect">
            <a:avLst/>
          </a:prstGeom>
        </p:spPr>
        <p:txBody>
          <a:bodyPr vert="horz" lIns="68580" tIns="34290" rIns="68580" bIns="3429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900" b="1" dirty="0" smtClean="0">
                <a:solidFill>
                  <a:schemeClr val="bg1"/>
                </a:solidFill>
              </a:rPr>
              <a:t>REMEMBER</a:t>
            </a:r>
            <a:endParaRPr lang="en-US" sz="4900" b="1" dirty="0"/>
          </a:p>
          <a:p>
            <a:pPr algn="ctr"/>
            <a:r>
              <a:rPr lang="en-US" sz="4900" b="1" i="1" dirty="0" smtClean="0">
                <a:solidFill>
                  <a:schemeClr val="bg1"/>
                </a:solidFill>
              </a:rPr>
              <a:t>Move </a:t>
            </a:r>
            <a:r>
              <a:rPr lang="en-US" sz="4900" b="1" i="1" dirty="0">
                <a:solidFill>
                  <a:schemeClr val="bg1"/>
                </a:solidFill>
              </a:rPr>
              <a:t>More!</a:t>
            </a:r>
            <a:r>
              <a:rPr lang="en-US" sz="4100" b="1" i="1" dirty="0">
                <a:solidFill>
                  <a:schemeClr val="bg1"/>
                </a:solidFill>
              </a:rPr>
              <a:t/>
            </a:r>
            <a:br>
              <a:rPr lang="en-US" sz="4100" b="1" i="1" dirty="0">
                <a:solidFill>
                  <a:schemeClr val="bg1"/>
                </a:solidFill>
              </a:rPr>
            </a:br>
            <a:r>
              <a:rPr lang="en-US" sz="3000" b="1" dirty="0">
                <a:solidFill>
                  <a:schemeClr val="bg1"/>
                </a:solidFill>
              </a:rPr>
              <a:t> </a:t>
            </a:r>
          </a:p>
        </p:txBody>
      </p:sp>
    </p:spTree>
    <p:extLst>
      <p:ext uri="{BB962C8B-B14F-4D97-AF65-F5344CB8AC3E}">
        <p14:creationId xmlns:p14="http://schemas.microsoft.com/office/powerpoint/2010/main" val="2972371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3540A-A093-43E0-81BB-F56D52D772FC}"/>
              </a:ext>
            </a:extLst>
          </p:cNvPr>
          <p:cNvSpPr>
            <a:spLocks noGrp="1"/>
          </p:cNvSpPr>
          <p:nvPr>
            <p:ph type="title"/>
          </p:nvPr>
        </p:nvSpPr>
        <p:spPr>
          <a:xfrm>
            <a:off x="628650" y="822821"/>
            <a:ext cx="7886700" cy="1781586"/>
          </a:xfrm>
        </p:spPr>
        <p:txBody>
          <a:bodyPr/>
          <a:lstStyle/>
          <a:p>
            <a:pPr algn="ctr"/>
            <a:r>
              <a:rPr lang="en-US" b="1" dirty="0">
                <a:solidFill>
                  <a:schemeClr val="bg1"/>
                </a:solidFill>
                <a:latin typeface="+mj-lt"/>
              </a:rPr>
              <a:t>QUESTIONS?</a:t>
            </a:r>
            <a:r>
              <a:rPr lang="en-US" b="1" dirty="0">
                <a:latin typeface="+mj-lt"/>
              </a:rPr>
              <a:t> </a:t>
            </a:r>
          </a:p>
        </p:txBody>
      </p:sp>
      <p:sp>
        <p:nvSpPr>
          <p:cNvPr id="2" name="Footer Placeholder 1">
            <a:extLst>
              <a:ext uri="{FF2B5EF4-FFF2-40B4-BE49-F238E27FC236}">
                <a16:creationId xmlns:a16="http://schemas.microsoft.com/office/drawing/2014/main" id="{5EF8481B-664B-4747-99CF-A7526565C19B}"/>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 </a:t>
            </a:r>
          </a:p>
        </p:txBody>
      </p:sp>
    </p:spTree>
    <p:extLst>
      <p:ext uri="{BB962C8B-B14F-4D97-AF65-F5344CB8AC3E}">
        <p14:creationId xmlns:p14="http://schemas.microsoft.com/office/powerpoint/2010/main" val="48688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94D76-9A82-483C-8428-D42256DED0A6}"/>
              </a:ext>
            </a:extLst>
          </p:cNvPr>
          <p:cNvSpPr>
            <a:spLocks noGrp="1"/>
          </p:cNvSpPr>
          <p:nvPr>
            <p:ph idx="1"/>
          </p:nvPr>
        </p:nvSpPr>
        <p:spPr>
          <a:xfrm>
            <a:off x="215697" y="1219200"/>
            <a:ext cx="4835627" cy="3753778"/>
          </a:xfrm>
        </p:spPr>
        <p:txBody>
          <a:bodyPr>
            <a:noAutofit/>
          </a:bodyPr>
          <a:lstStyle/>
          <a:p>
            <a:pPr>
              <a:lnSpc>
                <a:spcPct val="170000"/>
              </a:lnSpc>
              <a:spcBef>
                <a:spcPts val="0"/>
              </a:spcBef>
              <a:buSzPct val="100000"/>
            </a:pPr>
            <a:r>
              <a:rPr lang="en-US" sz="2400" dirty="0">
                <a:latin typeface="+mn-lt"/>
              </a:rPr>
              <a:t>Every year, 3 million older adults are treated in ER for fall related </a:t>
            </a:r>
            <a:r>
              <a:rPr lang="en-US" sz="2400" dirty="0" smtClean="0">
                <a:latin typeface="+mn-lt"/>
              </a:rPr>
              <a:t>injuries</a:t>
            </a:r>
            <a:r>
              <a:rPr lang="en-US" sz="2400" baseline="30000" dirty="0" smtClean="0">
                <a:latin typeface="+mn-lt"/>
              </a:rPr>
              <a:t> </a:t>
            </a:r>
            <a:endParaRPr lang="en-US" sz="2400" baseline="30000" dirty="0">
              <a:latin typeface="+mn-lt"/>
            </a:endParaRPr>
          </a:p>
          <a:p>
            <a:pPr>
              <a:lnSpc>
                <a:spcPct val="170000"/>
              </a:lnSpc>
              <a:spcBef>
                <a:spcPts val="0"/>
              </a:spcBef>
              <a:buSzPct val="100000"/>
            </a:pPr>
            <a:r>
              <a:rPr lang="en-US" sz="2400" dirty="0">
                <a:latin typeface="+mn-lt"/>
              </a:rPr>
              <a:t>$50 billion </a:t>
            </a:r>
            <a:r>
              <a:rPr lang="en-US" sz="2400" dirty="0" smtClean="0">
                <a:latin typeface="+mn-lt"/>
              </a:rPr>
              <a:t>annually</a:t>
            </a:r>
            <a:endParaRPr lang="en-US" sz="2400" dirty="0"/>
          </a:p>
        </p:txBody>
      </p:sp>
      <p:sp>
        <p:nvSpPr>
          <p:cNvPr id="2" name="Title 1">
            <a:extLst>
              <a:ext uri="{FF2B5EF4-FFF2-40B4-BE49-F238E27FC236}">
                <a16:creationId xmlns:a16="http://schemas.microsoft.com/office/drawing/2014/main" id="{1AEDCB1F-619F-46E4-ABCB-334EE156B9BD}"/>
              </a:ext>
            </a:extLst>
          </p:cNvPr>
          <p:cNvSpPr>
            <a:spLocks noGrp="1"/>
          </p:cNvSpPr>
          <p:nvPr>
            <p:ph type="title"/>
          </p:nvPr>
        </p:nvSpPr>
        <p:spPr>
          <a:xfrm>
            <a:off x="628650" y="80847"/>
            <a:ext cx="7886700" cy="814503"/>
          </a:xfrm>
        </p:spPr>
        <p:txBody>
          <a:bodyPr>
            <a:normAutofit/>
          </a:bodyPr>
          <a:lstStyle/>
          <a:p>
            <a:pPr algn="ctr"/>
            <a:r>
              <a:rPr lang="en-US" sz="4000" b="1" dirty="0">
                <a:latin typeface="+mj-lt"/>
              </a:rPr>
              <a:t>How Prevalent are Falls? </a:t>
            </a:r>
          </a:p>
        </p:txBody>
      </p:sp>
      <p:sp>
        <p:nvSpPr>
          <p:cNvPr id="4" name="Footer Placeholder 3">
            <a:extLst>
              <a:ext uri="{FF2B5EF4-FFF2-40B4-BE49-F238E27FC236}">
                <a16:creationId xmlns:a16="http://schemas.microsoft.com/office/drawing/2014/main" id="{F1EF33BE-3DD4-430B-A254-82E9CE3F9882}"/>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AutoNum type="arabicPeriod"/>
            </a:pPr>
            <a:r>
              <a:rPr lang="en-US"/>
              <a:t>1. </a:t>
            </a:r>
            <a:endParaRPr lang="en-US" dirty="0"/>
          </a:p>
        </p:txBody>
      </p:sp>
      <p:pic>
        <p:nvPicPr>
          <p:cNvPr id="6" name="Google Shape;87;p17" descr="Related image">
            <a:extLst>
              <a:ext uri="{FF2B5EF4-FFF2-40B4-BE49-F238E27FC236}">
                <a16:creationId xmlns:a16="http://schemas.microsoft.com/office/drawing/2014/main" id="{74AED6D4-4100-42E2-804C-19716657AD90}"/>
              </a:ext>
            </a:extLst>
          </p:cNvPr>
          <p:cNvPicPr preferRelativeResize="0">
            <a:picLocks/>
          </p:cNvPicPr>
          <p:nvPr/>
        </p:nvPicPr>
        <p:blipFill rotWithShape="1">
          <a:blip r:embed="rId2">
            <a:alphaModFix/>
          </a:blip>
          <a:srcRect/>
          <a:stretch/>
        </p:blipFill>
        <p:spPr>
          <a:xfrm>
            <a:off x="5051324" y="1200150"/>
            <a:ext cx="3958099" cy="2815912"/>
          </a:xfrm>
          <a:prstGeom prst="rect">
            <a:avLst/>
          </a:prstGeom>
          <a:noFill/>
          <a:ln>
            <a:noFill/>
          </a:ln>
        </p:spPr>
      </p:pic>
    </p:spTree>
    <p:extLst>
      <p:ext uri="{BB962C8B-B14F-4D97-AF65-F5344CB8AC3E}">
        <p14:creationId xmlns:p14="http://schemas.microsoft.com/office/powerpoint/2010/main" val="2580839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3540A-A093-43E0-81BB-F56D52D772FC}"/>
              </a:ext>
            </a:extLst>
          </p:cNvPr>
          <p:cNvSpPr>
            <a:spLocks noGrp="1"/>
          </p:cNvSpPr>
          <p:nvPr>
            <p:ph type="title"/>
          </p:nvPr>
        </p:nvSpPr>
        <p:spPr>
          <a:xfrm>
            <a:off x="628650" y="971550"/>
            <a:ext cx="7886700" cy="1781586"/>
          </a:xfrm>
        </p:spPr>
        <p:txBody>
          <a:bodyPr/>
          <a:lstStyle/>
          <a:p>
            <a:pPr algn="ctr"/>
            <a:r>
              <a:rPr lang="en-US" b="1" i="1" dirty="0">
                <a:solidFill>
                  <a:schemeClr val="bg1"/>
                </a:solidFill>
                <a:latin typeface="+mj-lt"/>
              </a:rPr>
              <a:t>Thank You for Coming!</a:t>
            </a:r>
          </a:p>
        </p:txBody>
      </p:sp>
      <p:sp>
        <p:nvSpPr>
          <p:cNvPr id="2" name="Footer Placeholder 1">
            <a:extLst>
              <a:ext uri="{FF2B5EF4-FFF2-40B4-BE49-F238E27FC236}">
                <a16:creationId xmlns:a16="http://schemas.microsoft.com/office/drawing/2014/main" id="{5EF8481B-664B-4747-99CF-A7526565C19B}"/>
              </a:ext>
            </a:extLst>
          </p:cNvPr>
          <p:cNvSpPr>
            <a:spLocks noGrp="1"/>
          </p:cNvSpPr>
          <p:nvPr>
            <p:ph type="ftr" sz="quarter" idx="11"/>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 </a:t>
            </a:r>
          </a:p>
        </p:txBody>
      </p:sp>
    </p:spTree>
    <p:extLst>
      <p:ext uri="{BB962C8B-B14F-4D97-AF65-F5344CB8AC3E}">
        <p14:creationId xmlns:p14="http://schemas.microsoft.com/office/powerpoint/2010/main" val="2432680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268016"/>
            <a:ext cx="8915400" cy="3263007"/>
          </a:xfrm>
        </p:spPr>
        <p:txBody>
          <a:bodyPr>
            <a:normAutofit lnSpcReduction="10000"/>
          </a:bodyPr>
          <a:lstStyle/>
          <a:p>
            <a:pPr>
              <a:buSzPct val="100000"/>
            </a:pPr>
            <a:r>
              <a:rPr lang="en-US" sz="2600" dirty="0">
                <a:latin typeface="+mn-lt"/>
              </a:rPr>
              <a:t>National Council on Aging: Evidence-Based Falls Prevention Programs</a:t>
            </a:r>
          </a:p>
          <a:p>
            <a:pPr lvl="1">
              <a:buFont typeface="Courier New" panose="02070309020205020404" pitchFamily="49" charset="0"/>
              <a:buChar char="o"/>
            </a:pPr>
            <a:r>
              <a:rPr lang="en-US" sz="2200" dirty="0">
                <a:latin typeface="+mn-lt"/>
                <a:hlinkClick r:id="rId3"/>
              </a:rPr>
              <a:t>https://www.ncoa.org/healthy-aging/falls-prevention/falls-prevention-programs-for-older-adults/</a:t>
            </a:r>
            <a:r>
              <a:rPr lang="en-US" sz="2200" dirty="0">
                <a:latin typeface="+mn-lt"/>
              </a:rPr>
              <a:t> </a:t>
            </a:r>
          </a:p>
          <a:p>
            <a:pPr marL="342900" lvl="1" indent="0">
              <a:buNone/>
            </a:pPr>
            <a:endParaRPr lang="en-US" dirty="0">
              <a:latin typeface="+mn-lt"/>
            </a:endParaRPr>
          </a:p>
          <a:p>
            <a:pPr>
              <a:buSzPct val="100000"/>
            </a:pPr>
            <a:r>
              <a:rPr lang="en-US" sz="2600" dirty="0">
                <a:latin typeface="+mn-lt"/>
              </a:rPr>
              <a:t>Falls Free</a:t>
            </a:r>
            <a:r>
              <a:rPr lang="en-US" sz="2600" baseline="30000" dirty="0">
                <a:latin typeface="+mn-lt"/>
              </a:rPr>
              <a:t>®</a:t>
            </a:r>
            <a:r>
              <a:rPr lang="en-US" sz="2600" dirty="0">
                <a:latin typeface="+mn-lt"/>
              </a:rPr>
              <a:t> Initiative: Find your state’s chapter</a:t>
            </a:r>
          </a:p>
          <a:p>
            <a:pPr lvl="1">
              <a:buFont typeface="Courier New" panose="02070309020205020404" pitchFamily="49" charset="0"/>
              <a:buChar char="o"/>
            </a:pPr>
            <a:r>
              <a:rPr lang="en-US" sz="2000" dirty="0">
                <a:latin typeface="+mn-lt"/>
              </a:rPr>
              <a:t>Provides resources and evidence-based practice to reduce fall-related injuries and death among older adults</a:t>
            </a:r>
          </a:p>
          <a:p>
            <a:pPr lvl="1">
              <a:buFont typeface="Courier New" panose="02070309020205020404" pitchFamily="49" charset="0"/>
              <a:buChar char="o"/>
            </a:pPr>
            <a:r>
              <a:rPr lang="en-US" sz="2000" dirty="0">
                <a:latin typeface="+mn-lt"/>
                <a:hlinkClick r:id="rId4"/>
              </a:rPr>
              <a:t>https://www.ncoa.org/resources/falls-free-coalition-overview/</a:t>
            </a:r>
            <a:r>
              <a:rPr lang="en-US" sz="2000" dirty="0">
                <a:latin typeface="+mn-lt"/>
              </a:rPr>
              <a:t> </a:t>
            </a:r>
          </a:p>
          <a:p>
            <a:pPr marL="342900" lvl="1" indent="0">
              <a:buNone/>
            </a:pPr>
            <a:endParaRPr lang="en-US" dirty="0"/>
          </a:p>
        </p:txBody>
      </p:sp>
      <p:sp>
        <p:nvSpPr>
          <p:cNvPr id="2" name="Title 1"/>
          <p:cNvSpPr>
            <a:spLocks noGrp="1"/>
          </p:cNvSpPr>
          <p:nvPr>
            <p:ph type="title"/>
          </p:nvPr>
        </p:nvSpPr>
        <p:spPr>
          <a:xfrm>
            <a:off x="0" y="133350"/>
            <a:ext cx="9144000" cy="857250"/>
          </a:xfrm>
        </p:spPr>
        <p:txBody>
          <a:bodyPr>
            <a:normAutofit/>
          </a:bodyPr>
          <a:lstStyle/>
          <a:p>
            <a:pPr algn="ctr"/>
            <a:r>
              <a:rPr lang="en-US" sz="4000" b="1" dirty="0">
                <a:latin typeface="+mj-lt"/>
              </a:rPr>
              <a:t>Evidence-Based Resources</a:t>
            </a:r>
          </a:p>
        </p:txBody>
      </p:sp>
    </p:spTree>
    <p:extLst>
      <p:ext uri="{BB962C8B-B14F-4D97-AF65-F5344CB8AC3E}">
        <p14:creationId xmlns:p14="http://schemas.microsoft.com/office/powerpoint/2010/main" val="122304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156292"/>
            <a:ext cx="8443913" cy="3389127"/>
          </a:xfrm>
        </p:spPr>
        <p:txBody>
          <a:bodyPr>
            <a:normAutofit/>
          </a:bodyPr>
          <a:lstStyle/>
          <a:p>
            <a:pPr>
              <a:buSzPct val="100000"/>
            </a:pPr>
            <a:r>
              <a:rPr lang="en-US" sz="2250" dirty="0">
                <a:latin typeface="+mn-lt"/>
              </a:rPr>
              <a:t>A Physical Therapist’s Guide to Falls:</a:t>
            </a:r>
          </a:p>
          <a:p>
            <a:pPr lvl="1">
              <a:buFont typeface="Courier New" panose="02070309020205020404" pitchFamily="49" charset="0"/>
              <a:buChar char="o"/>
            </a:pPr>
            <a:r>
              <a:rPr lang="en-US" sz="1650" dirty="0">
                <a:latin typeface="+mn-lt"/>
                <a:hlinkClick r:id="rId2"/>
              </a:rPr>
              <a:t>http://www.moveforwardpt.com/symptomsconditionsdetail.aspx?cid=85726fb6-14c4-4c16-9a4c-3736dceac9f0</a:t>
            </a:r>
            <a:r>
              <a:rPr lang="en-US" sz="1650" dirty="0">
                <a:latin typeface="+mn-lt"/>
              </a:rPr>
              <a:t> </a:t>
            </a:r>
          </a:p>
          <a:p>
            <a:pPr marL="0" indent="0">
              <a:buNone/>
            </a:pPr>
            <a:endParaRPr lang="en-US" dirty="0">
              <a:latin typeface="+mn-lt"/>
            </a:endParaRPr>
          </a:p>
          <a:p>
            <a:pPr>
              <a:buSzPct val="100000"/>
            </a:pPr>
            <a:r>
              <a:rPr lang="en-US" sz="2250" dirty="0">
                <a:latin typeface="+mn-lt"/>
              </a:rPr>
              <a:t>Remaining in Your Home as you Age:</a:t>
            </a:r>
          </a:p>
          <a:p>
            <a:pPr lvl="1">
              <a:buFont typeface="Courier New" panose="02070309020205020404" pitchFamily="49" charset="0"/>
              <a:buChar char="o"/>
            </a:pPr>
            <a:r>
              <a:rPr lang="en-US" sz="1650" dirty="0">
                <a:latin typeface="+mn-lt"/>
                <a:hlinkClick r:id="rId3"/>
              </a:rPr>
              <a:t>https://www.aota.org/About-Occupational-Therapy/Patients-Clients/Adults.aspx</a:t>
            </a:r>
            <a:r>
              <a:rPr lang="en-US" sz="1650" dirty="0">
                <a:latin typeface="+mn-lt"/>
              </a:rPr>
              <a:t> </a:t>
            </a:r>
          </a:p>
          <a:p>
            <a:pPr marL="0" indent="0">
              <a:buNone/>
            </a:pPr>
            <a:endParaRPr lang="en-US" dirty="0">
              <a:latin typeface="+mn-lt"/>
            </a:endParaRPr>
          </a:p>
          <a:p>
            <a:pPr>
              <a:buSzPct val="100000"/>
            </a:pPr>
            <a:r>
              <a:rPr lang="en-US" dirty="0">
                <a:latin typeface="+mn-lt"/>
              </a:rPr>
              <a:t>The AARP Home Fit Guide:</a:t>
            </a:r>
          </a:p>
          <a:p>
            <a:pPr lvl="1">
              <a:buFont typeface="Courier New" panose="02070309020205020404" pitchFamily="49" charset="0"/>
              <a:buChar char="o"/>
            </a:pPr>
            <a:r>
              <a:rPr lang="en-US" sz="1500" dirty="0">
                <a:latin typeface="+mn-lt"/>
                <a:hlinkClick r:id="rId4"/>
              </a:rPr>
              <a:t>http://www.aarp.org/livable-communities/info-2014/aarp-home-fit-guide-aging-in-place.html</a:t>
            </a:r>
            <a:r>
              <a:rPr lang="en-US" sz="1500" dirty="0">
                <a:latin typeface="+mn-lt"/>
              </a:rPr>
              <a:t> </a:t>
            </a:r>
          </a:p>
        </p:txBody>
      </p:sp>
      <p:sp>
        <p:nvSpPr>
          <p:cNvPr id="2" name="Title 1"/>
          <p:cNvSpPr>
            <a:spLocks noGrp="1"/>
          </p:cNvSpPr>
          <p:nvPr>
            <p:ph type="title"/>
          </p:nvPr>
        </p:nvSpPr>
        <p:spPr>
          <a:xfrm>
            <a:off x="0" y="209550"/>
            <a:ext cx="9144000" cy="857250"/>
          </a:xfrm>
        </p:spPr>
        <p:txBody>
          <a:bodyPr>
            <a:normAutofit/>
          </a:bodyPr>
          <a:lstStyle/>
          <a:p>
            <a:pPr algn="ctr"/>
            <a:r>
              <a:rPr lang="en-US" sz="4000" b="1" dirty="0">
                <a:latin typeface="+mj-lt"/>
              </a:rPr>
              <a:t>Need More Information?</a:t>
            </a:r>
          </a:p>
        </p:txBody>
      </p:sp>
    </p:spTree>
    <p:extLst>
      <p:ext uri="{BB962C8B-B14F-4D97-AF65-F5344CB8AC3E}">
        <p14:creationId xmlns:p14="http://schemas.microsoft.com/office/powerpoint/2010/main" val="180983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94D76-9A82-483C-8428-D42256DED0A6}"/>
              </a:ext>
            </a:extLst>
          </p:cNvPr>
          <p:cNvSpPr>
            <a:spLocks noGrp="1"/>
          </p:cNvSpPr>
          <p:nvPr>
            <p:ph idx="1"/>
          </p:nvPr>
        </p:nvSpPr>
        <p:spPr>
          <a:xfrm>
            <a:off x="228600" y="895350"/>
            <a:ext cx="4203903" cy="3753778"/>
          </a:xfrm>
        </p:spPr>
        <p:txBody>
          <a:bodyPr>
            <a:noAutofit/>
          </a:bodyPr>
          <a:lstStyle/>
          <a:p>
            <a:pPr>
              <a:lnSpc>
                <a:spcPct val="170000"/>
              </a:lnSpc>
              <a:spcBef>
                <a:spcPts val="0"/>
              </a:spcBef>
              <a:buSzPct val="100000"/>
            </a:pPr>
            <a:r>
              <a:rPr lang="en-US" sz="2000" dirty="0" smtClean="0">
                <a:latin typeface="+mn-lt"/>
              </a:rPr>
              <a:t>Average </a:t>
            </a:r>
            <a:r>
              <a:rPr lang="en-US" sz="2000" dirty="0">
                <a:latin typeface="+mn-lt"/>
              </a:rPr>
              <a:t>hospital cost: $</a:t>
            </a:r>
            <a:r>
              <a:rPr lang="en-US" sz="2000" dirty="0" smtClean="0">
                <a:latin typeface="+mn-lt"/>
              </a:rPr>
              <a:t>30,000 </a:t>
            </a:r>
            <a:endParaRPr lang="en-US" sz="2000" dirty="0">
              <a:latin typeface="+mn-lt"/>
            </a:endParaRPr>
          </a:p>
          <a:p>
            <a:pPr lvl="1">
              <a:lnSpc>
                <a:spcPct val="170000"/>
              </a:lnSpc>
              <a:spcBef>
                <a:spcPts val="0"/>
              </a:spcBef>
              <a:buFont typeface="Courier New" panose="02070309020205020404" pitchFamily="49" charset="0"/>
              <a:buChar char="o"/>
            </a:pPr>
            <a:r>
              <a:rPr lang="en-US" sz="1800" dirty="0">
                <a:latin typeface="+mn-lt"/>
              </a:rPr>
              <a:t>Does not account for disability, dependence on others, lost time from work and household duties, and reduced quality of </a:t>
            </a:r>
            <a:r>
              <a:rPr lang="en-US" sz="1800" dirty="0" smtClean="0">
                <a:latin typeface="+mn-lt"/>
              </a:rPr>
              <a:t>life</a:t>
            </a:r>
            <a:endParaRPr lang="en-US" sz="1800" baseline="30000" dirty="0">
              <a:latin typeface="+mn-lt"/>
            </a:endParaRPr>
          </a:p>
          <a:p>
            <a:pPr>
              <a:lnSpc>
                <a:spcPct val="170000"/>
              </a:lnSpc>
              <a:spcBef>
                <a:spcPts val="0"/>
              </a:spcBef>
              <a:buSzPct val="100000"/>
            </a:pPr>
            <a:r>
              <a:rPr lang="en-US" sz="2000" dirty="0">
                <a:latin typeface="+mn-lt"/>
              </a:rPr>
              <a:t>Fall death rates increased 30% from 2007 to </a:t>
            </a:r>
            <a:r>
              <a:rPr lang="en-US" sz="2000" dirty="0" smtClean="0">
                <a:latin typeface="+mn-lt"/>
              </a:rPr>
              <a:t>2016</a:t>
            </a:r>
            <a:endParaRPr lang="en-US" sz="2000" baseline="30000" dirty="0">
              <a:latin typeface="+mn-lt"/>
            </a:endParaRPr>
          </a:p>
          <a:p>
            <a:pPr>
              <a:spcBef>
                <a:spcPts val="0"/>
              </a:spcBef>
            </a:pPr>
            <a:endParaRPr lang="en-US" sz="2000" dirty="0"/>
          </a:p>
        </p:txBody>
      </p:sp>
      <p:sp>
        <p:nvSpPr>
          <p:cNvPr id="2" name="Title 1">
            <a:extLst>
              <a:ext uri="{FF2B5EF4-FFF2-40B4-BE49-F238E27FC236}">
                <a16:creationId xmlns:a16="http://schemas.microsoft.com/office/drawing/2014/main" id="{1AEDCB1F-619F-46E4-ABCB-334EE156B9BD}"/>
              </a:ext>
            </a:extLst>
          </p:cNvPr>
          <p:cNvSpPr>
            <a:spLocks noGrp="1"/>
          </p:cNvSpPr>
          <p:nvPr>
            <p:ph type="title"/>
          </p:nvPr>
        </p:nvSpPr>
        <p:spPr>
          <a:xfrm>
            <a:off x="628650" y="80847"/>
            <a:ext cx="7886700" cy="814503"/>
          </a:xfrm>
        </p:spPr>
        <p:txBody>
          <a:bodyPr>
            <a:normAutofit/>
          </a:bodyPr>
          <a:lstStyle/>
          <a:p>
            <a:pPr algn="ctr"/>
            <a:r>
              <a:rPr lang="en-US" sz="4000" b="1" dirty="0">
                <a:latin typeface="+mj-lt"/>
              </a:rPr>
              <a:t>How Prevalent are Falls? </a:t>
            </a:r>
          </a:p>
        </p:txBody>
      </p:sp>
      <p:sp>
        <p:nvSpPr>
          <p:cNvPr id="4" name="Footer Placeholder 3">
            <a:extLst>
              <a:ext uri="{FF2B5EF4-FFF2-40B4-BE49-F238E27FC236}">
                <a16:creationId xmlns:a16="http://schemas.microsoft.com/office/drawing/2014/main" id="{F1EF33BE-3DD4-430B-A254-82E9CE3F9882}"/>
              </a:ext>
            </a:extLst>
          </p:cNvPr>
          <p:cNvSpPr>
            <a:spLocks noGrp="1"/>
          </p:cNvSpPr>
          <p:nvPr>
            <p:ph type="ftr" sz="quarter" idx="4294967295"/>
          </p:nvPr>
        </p:nvSpPr>
        <p:spPr>
          <a:xfrm>
            <a:off x="50292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AutoNum type="arabicPeriod"/>
            </a:pPr>
            <a:r>
              <a:rPr lang="en-US"/>
              <a:t>1.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16"/>
          <a:stretch/>
        </p:blipFill>
        <p:spPr bwMode="auto">
          <a:xfrm>
            <a:off x="4495800" y="1257301"/>
            <a:ext cx="452741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23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144000" cy="738554"/>
          </a:xfrm>
        </p:spPr>
        <p:txBody>
          <a:bodyPr>
            <a:normAutofit/>
          </a:bodyPr>
          <a:lstStyle/>
          <a:p>
            <a:pPr algn="ctr"/>
            <a:r>
              <a:rPr lang="en-US" sz="4000" b="1" dirty="0">
                <a:solidFill>
                  <a:schemeClr val="tx1"/>
                </a:solidFill>
                <a:latin typeface="+mj-lt"/>
              </a:rPr>
              <a:t>By A Show Of Hands…</a:t>
            </a:r>
          </a:p>
        </p:txBody>
      </p:sp>
      <p:sp>
        <p:nvSpPr>
          <p:cNvPr id="3" name="Content Placeholder 2"/>
          <p:cNvSpPr>
            <a:spLocks noGrp="1"/>
          </p:cNvSpPr>
          <p:nvPr>
            <p:ph sz="half" idx="1"/>
          </p:nvPr>
        </p:nvSpPr>
        <p:spPr>
          <a:xfrm>
            <a:off x="375373" y="1276350"/>
            <a:ext cx="8540028" cy="3200400"/>
          </a:xfrm>
        </p:spPr>
        <p:txBody>
          <a:bodyPr>
            <a:normAutofit fontScale="92500" lnSpcReduction="10000"/>
          </a:bodyPr>
          <a:lstStyle/>
          <a:p>
            <a:pPr marL="514350" indent="-514350">
              <a:buClr>
                <a:schemeClr val="tx1">
                  <a:lumMod val="50000"/>
                  <a:lumOff val="50000"/>
                </a:schemeClr>
              </a:buClr>
              <a:buSzPct val="100000"/>
              <a:buAutoNum type="arabicPeriod"/>
            </a:pPr>
            <a:r>
              <a:rPr lang="en-US" sz="2600" dirty="0">
                <a:latin typeface="+mn-lt"/>
              </a:rPr>
              <a:t>How many of you know someone who suffered from a fall?</a:t>
            </a:r>
          </a:p>
          <a:p>
            <a:pPr marL="514350" indent="-514350">
              <a:buClr>
                <a:schemeClr val="tx1">
                  <a:lumMod val="50000"/>
                  <a:lumOff val="50000"/>
                </a:schemeClr>
              </a:buClr>
              <a:buSzPct val="100000"/>
              <a:buAutoNum type="arabicPeriod"/>
            </a:pPr>
            <a:r>
              <a:rPr lang="en-US" sz="2600" dirty="0">
                <a:latin typeface="+mn-lt"/>
              </a:rPr>
              <a:t>How many of those people had life-changing issues as a result of the fall?</a:t>
            </a:r>
          </a:p>
          <a:p>
            <a:pPr marL="514350" indent="-514350">
              <a:buClr>
                <a:schemeClr val="tx1">
                  <a:lumMod val="50000"/>
                  <a:lumOff val="50000"/>
                </a:schemeClr>
              </a:buClr>
              <a:buSzPct val="100000"/>
              <a:buAutoNum type="arabicPeriod"/>
            </a:pPr>
            <a:r>
              <a:rPr lang="en-US" sz="2600" dirty="0">
                <a:latin typeface="+mn-lt"/>
              </a:rPr>
              <a:t>How many of you are afraid of falling?</a:t>
            </a:r>
          </a:p>
          <a:p>
            <a:pPr marL="514350" indent="-514350">
              <a:buClr>
                <a:schemeClr val="tx1">
                  <a:lumMod val="50000"/>
                  <a:lumOff val="50000"/>
                </a:schemeClr>
              </a:buClr>
              <a:buSzPct val="100000"/>
              <a:buAutoNum type="arabicPeriod"/>
            </a:pPr>
            <a:r>
              <a:rPr lang="en-US" sz="2600" dirty="0">
                <a:latin typeface="+mn-lt"/>
              </a:rPr>
              <a:t>How many of you have suffered a fall?</a:t>
            </a:r>
          </a:p>
          <a:p>
            <a:pPr marL="514350" indent="-514350">
              <a:buClr>
                <a:schemeClr val="tx1">
                  <a:lumMod val="50000"/>
                  <a:lumOff val="50000"/>
                </a:schemeClr>
              </a:buClr>
              <a:buSzPct val="100000"/>
              <a:buAutoNum type="arabicPeriod"/>
            </a:pPr>
            <a:r>
              <a:rPr lang="en-US" sz="2600" dirty="0">
                <a:latin typeface="+mn-lt"/>
              </a:rPr>
              <a:t>How many of you have had life-changing issues as a result of the fall?</a:t>
            </a:r>
          </a:p>
          <a:p>
            <a:endParaRPr lang="en-US" dirty="0"/>
          </a:p>
        </p:txBody>
      </p:sp>
    </p:spTree>
    <p:extLst>
      <p:ext uri="{BB962C8B-B14F-4D97-AF65-F5344CB8AC3E}">
        <p14:creationId xmlns:p14="http://schemas.microsoft.com/office/powerpoint/2010/main" val="7451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3540A-A093-43E0-81BB-F56D52D772FC}"/>
              </a:ext>
            </a:extLst>
          </p:cNvPr>
          <p:cNvSpPr>
            <a:spLocks noGrp="1"/>
          </p:cNvSpPr>
          <p:nvPr>
            <p:ph type="title"/>
          </p:nvPr>
        </p:nvSpPr>
        <p:spPr>
          <a:xfrm>
            <a:off x="623888" y="742950"/>
            <a:ext cx="7886700" cy="2139553"/>
          </a:xfrm>
        </p:spPr>
        <p:txBody>
          <a:bodyPr/>
          <a:lstStyle/>
          <a:p>
            <a:pPr algn="ctr"/>
            <a:r>
              <a:rPr lang="en-US" sz="4000" b="1" dirty="0">
                <a:solidFill>
                  <a:schemeClr val="bg1"/>
                </a:solidFill>
                <a:latin typeface="+mj-lt"/>
              </a:rPr>
              <a:t>True or False: A fall only counts when you hit the ground.</a:t>
            </a:r>
          </a:p>
        </p:txBody>
      </p:sp>
      <p:sp>
        <p:nvSpPr>
          <p:cNvPr id="4" name="Text Placeholder 3">
            <a:extLst>
              <a:ext uri="{FF2B5EF4-FFF2-40B4-BE49-F238E27FC236}">
                <a16:creationId xmlns:a16="http://schemas.microsoft.com/office/drawing/2014/main" id="{1E35F43C-68FC-47B0-94CC-CEA50130972D}"/>
              </a:ext>
            </a:extLst>
          </p:cNvPr>
          <p:cNvSpPr>
            <a:spLocks noGrp="1"/>
          </p:cNvSpPr>
          <p:nvPr>
            <p:ph type="body" idx="1"/>
          </p:nvPr>
        </p:nvSpPr>
        <p:spPr>
          <a:xfrm>
            <a:off x="2286000" y="3257550"/>
            <a:ext cx="4572000" cy="849874"/>
          </a:xfrm>
        </p:spPr>
        <p:txBody>
          <a:bodyPr>
            <a:normAutofit/>
          </a:bodyPr>
          <a:lstStyle/>
          <a:p>
            <a:pPr algn="ctr"/>
            <a:r>
              <a:rPr lang="en-US" sz="4000" dirty="0">
                <a:solidFill>
                  <a:schemeClr val="bg1"/>
                </a:solidFill>
                <a:latin typeface="+mj-lt"/>
              </a:rPr>
              <a:t>False! </a:t>
            </a:r>
          </a:p>
        </p:txBody>
      </p:sp>
    </p:spTree>
    <p:extLst>
      <p:ext uri="{BB962C8B-B14F-4D97-AF65-F5344CB8AC3E}">
        <p14:creationId xmlns:p14="http://schemas.microsoft.com/office/powerpoint/2010/main" val="182377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title"/>
          </p:nvPr>
        </p:nvSpPr>
        <p:spPr>
          <a:xfrm>
            <a:off x="457200" y="57150"/>
            <a:ext cx="8229600" cy="857250"/>
          </a:xfrm>
          <a:prstGeom prst="rect">
            <a:avLst/>
          </a:prstGeom>
          <a:noFill/>
          <a:ln>
            <a:noFill/>
          </a:ln>
        </p:spPr>
        <p:txBody>
          <a:bodyPr spcFirstLastPara="1" vert="horz" wrap="square" lIns="68569" tIns="34275" rIns="68569" bIns="34275" rtlCol="0" anchor="ctr" anchorCtr="0">
            <a:noAutofit/>
            <a:scene3d>
              <a:camera prst="orthographicFront"/>
              <a:lightRig rig="soft" dir="t"/>
            </a:scene3d>
            <a:sp3d prstMaterial="softEdge">
              <a:bevelT w="25400" h="25400"/>
            </a:sp3d>
          </a:bodyPr>
          <a:lstStyle/>
          <a:p>
            <a:pPr algn="ctr">
              <a:lnSpc>
                <a:spcPct val="90000"/>
              </a:lnSpc>
              <a:spcBef>
                <a:spcPts val="0"/>
              </a:spcBef>
              <a:buClr>
                <a:schemeClr val="lt1"/>
              </a:buClr>
              <a:buSzPts val="3400"/>
            </a:pPr>
            <a:r>
              <a:rPr lang="en-US" sz="4000" b="1" dirty="0">
                <a:latin typeface="+mj-lt"/>
              </a:rPr>
              <a:t>Definition of a </a:t>
            </a:r>
            <a:r>
              <a:rPr lang="en-US" sz="4000" b="1" dirty="0" smtClean="0">
                <a:latin typeface="+mj-lt"/>
              </a:rPr>
              <a:t>Fall</a:t>
            </a:r>
            <a:endParaRPr lang="en-US" sz="4000" b="1" dirty="0">
              <a:latin typeface="+mj-lt"/>
            </a:endParaRPr>
          </a:p>
        </p:txBody>
      </p:sp>
      <p:sp>
        <p:nvSpPr>
          <p:cNvPr id="159" name="Google Shape;159;p3"/>
          <p:cNvSpPr txBox="1">
            <a:spLocks noGrp="1"/>
          </p:cNvSpPr>
          <p:nvPr>
            <p:ph idx="1"/>
          </p:nvPr>
        </p:nvSpPr>
        <p:spPr>
          <a:xfrm>
            <a:off x="228600" y="971550"/>
            <a:ext cx="8839200" cy="3581400"/>
          </a:xfrm>
          <a:prstGeom prst="rect">
            <a:avLst/>
          </a:prstGeom>
          <a:noFill/>
          <a:ln>
            <a:noFill/>
          </a:ln>
        </p:spPr>
        <p:txBody>
          <a:bodyPr spcFirstLastPara="1" vert="horz" wrap="square" lIns="68569" tIns="34275" rIns="68569" bIns="34275" anchor="t" anchorCtr="0">
            <a:noAutofit/>
          </a:bodyPr>
          <a:lstStyle/>
          <a:p>
            <a:pPr marL="342900" indent="-342900">
              <a:buSzPct val="100000"/>
            </a:pPr>
            <a:r>
              <a:rPr lang="en-US" sz="2400" dirty="0">
                <a:latin typeface="+mn-lt"/>
              </a:rPr>
              <a:t>A fall </a:t>
            </a:r>
            <a:r>
              <a:rPr lang="en-US" sz="2400" b="1" dirty="0" smtClean="0">
                <a:latin typeface="+mn-lt"/>
              </a:rPr>
              <a:t>IS</a:t>
            </a:r>
            <a:r>
              <a:rPr lang="en-US" sz="2400" dirty="0" smtClean="0">
                <a:latin typeface="+mn-lt"/>
              </a:rPr>
              <a:t> </a:t>
            </a:r>
            <a:r>
              <a:rPr lang="en-US" sz="2400" dirty="0">
                <a:latin typeface="+mn-lt"/>
              </a:rPr>
              <a:t>defined as </a:t>
            </a:r>
            <a:r>
              <a:rPr lang="en-US" sz="2400" dirty="0" smtClean="0">
                <a:latin typeface="+mn-lt"/>
              </a:rPr>
              <a:t>an </a:t>
            </a:r>
            <a:r>
              <a:rPr lang="en-US" sz="2400" dirty="0">
                <a:latin typeface="+mn-lt"/>
              </a:rPr>
              <a:t>event that leads to an unplanned, unexpected contact with a supporting </a:t>
            </a:r>
            <a:r>
              <a:rPr lang="en-US" sz="2400" dirty="0" smtClean="0">
                <a:latin typeface="+mn-lt"/>
              </a:rPr>
              <a:t>surface.</a:t>
            </a:r>
          </a:p>
          <a:p>
            <a:pPr marL="598932" lvl="1" indent="-342900">
              <a:buFont typeface="Courier New" panose="02070309020205020404" pitchFamily="49" charset="0"/>
              <a:buChar char="o"/>
            </a:pPr>
            <a:r>
              <a:rPr lang="en-US" sz="2000" dirty="0" smtClean="0">
                <a:latin typeface="+mn-lt"/>
              </a:rPr>
              <a:t>Refers to even ‘falling’ into a chair or wall and not to the ground</a:t>
            </a:r>
          </a:p>
          <a:p>
            <a:pPr marL="256032" lvl="1" indent="0">
              <a:buNone/>
            </a:pPr>
            <a:endParaRPr lang="en-US" sz="2000" dirty="0" smtClean="0">
              <a:latin typeface="+mn-lt"/>
            </a:endParaRPr>
          </a:p>
          <a:p>
            <a:pPr marL="342900" indent="-342900">
              <a:buSzPct val="100000"/>
            </a:pPr>
            <a:r>
              <a:rPr lang="en-US" sz="2400" dirty="0" smtClean="0">
                <a:latin typeface="+mn-lt"/>
              </a:rPr>
              <a:t>A fall </a:t>
            </a:r>
            <a:r>
              <a:rPr lang="en-US" sz="2400" b="1" dirty="0" smtClean="0">
                <a:latin typeface="+mn-lt"/>
              </a:rPr>
              <a:t>IS NOT </a:t>
            </a:r>
            <a:r>
              <a:rPr lang="en-US" sz="2400" dirty="0">
                <a:latin typeface="+mn-lt"/>
              </a:rPr>
              <a:t>the result of:</a:t>
            </a:r>
          </a:p>
          <a:p>
            <a:pPr lvl="1">
              <a:buFont typeface="Courier New" panose="02070309020205020404" pitchFamily="49" charset="0"/>
              <a:buChar char="o"/>
            </a:pPr>
            <a:r>
              <a:rPr lang="en-US" sz="2000" dirty="0" smtClean="0">
                <a:latin typeface="+mn-lt"/>
              </a:rPr>
              <a:t>A push or shove</a:t>
            </a:r>
            <a:endParaRPr lang="en-US" sz="2000" dirty="0">
              <a:latin typeface="+mn-lt"/>
            </a:endParaRPr>
          </a:p>
          <a:p>
            <a:pPr lvl="1">
              <a:buFont typeface="Courier New" panose="02070309020205020404" pitchFamily="49" charset="0"/>
              <a:buChar char="o"/>
            </a:pPr>
            <a:r>
              <a:rPr lang="en-US" sz="2000" dirty="0">
                <a:latin typeface="+mn-lt"/>
              </a:rPr>
              <a:t>A medical </a:t>
            </a:r>
            <a:r>
              <a:rPr lang="en-US" sz="2000" dirty="0" smtClean="0">
                <a:latin typeface="+mn-lt"/>
              </a:rPr>
              <a:t>event</a:t>
            </a:r>
            <a:endParaRPr lang="en-US" sz="2000" dirty="0">
              <a:latin typeface="+mn-lt"/>
            </a:endParaRPr>
          </a:p>
          <a:p>
            <a:pPr lvl="2">
              <a:buFont typeface="Arial" panose="020B0604020202020204" pitchFamily="34" charset="0"/>
              <a:buChar char="•"/>
            </a:pPr>
            <a:r>
              <a:rPr lang="en-US" sz="1800" dirty="0" smtClean="0">
                <a:latin typeface="+mn-lt"/>
              </a:rPr>
              <a:t>Passing out</a:t>
            </a:r>
            <a:endParaRPr lang="en-US" sz="1800" dirty="0">
              <a:latin typeface="+mn-lt"/>
            </a:endParaRPr>
          </a:p>
          <a:p>
            <a:pPr lvl="2">
              <a:buFont typeface="Arial" panose="020B0604020202020204" pitchFamily="34" charset="0"/>
              <a:buChar char="•"/>
            </a:pPr>
            <a:r>
              <a:rPr lang="en-US" sz="1800" dirty="0" smtClean="0">
                <a:latin typeface="+mn-lt"/>
              </a:rPr>
              <a:t>Suffering a stroke </a:t>
            </a:r>
            <a:endParaRPr lang="en-US" sz="1800" dirty="0">
              <a:latin typeface="+mn-lt"/>
            </a:endParaRPr>
          </a:p>
        </p:txBody>
      </p:sp>
    </p:spTree>
    <p:extLst>
      <p:ext uri="{BB962C8B-B14F-4D97-AF65-F5344CB8AC3E}">
        <p14:creationId xmlns:p14="http://schemas.microsoft.com/office/powerpoint/2010/main" val="37780820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TotalTime>
  <Words>5774</Words>
  <Application>Microsoft Office PowerPoint</Application>
  <PresentationFormat>On-screen Show (16:9)</PresentationFormat>
  <Paragraphs>573</Paragraphs>
  <Slides>52</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APTA Sans Medium</vt:lpstr>
      <vt:lpstr>APTA Sans Regular</vt:lpstr>
      <vt:lpstr>APTA Sans SemiBold</vt:lpstr>
      <vt:lpstr>Arial</vt:lpstr>
      <vt:lpstr>Calibri</vt:lpstr>
      <vt:lpstr>Century Schoolbook</vt:lpstr>
      <vt:lpstr>Courier New</vt:lpstr>
      <vt:lpstr>Roboto</vt:lpstr>
      <vt:lpstr>Rockwell</vt:lpstr>
      <vt:lpstr>Verdana</vt:lpstr>
      <vt:lpstr>Wingdings 2</vt:lpstr>
      <vt:lpstr>Wingdings 3</vt:lpstr>
      <vt:lpstr>Concourse</vt:lpstr>
      <vt:lpstr>PowerPoint Presentation</vt:lpstr>
      <vt:lpstr>PowerPoint Presentation</vt:lpstr>
      <vt:lpstr>Objectives</vt:lpstr>
      <vt:lpstr>Objectives</vt:lpstr>
      <vt:lpstr>How Prevalent are Falls? </vt:lpstr>
      <vt:lpstr>How Prevalent are Falls? </vt:lpstr>
      <vt:lpstr>By A Show Of Hands…</vt:lpstr>
      <vt:lpstr>True or False: A fall only counts when you hit the ground.</vt:lpstr>
      <vt:lpstr>Definition of a Fall</vt:lpstr>
      <vt:lpstr>Types of Falls</vt:lpstr>
      <vt:lpstr>Physical Consequences of Falls </vt:lpstr>
      <vt:lpstr>Fear of Falling</vt:lpstr>
      <vt:lpstr>Fear of Falling</vt:lpstr>
      <vt:lpstr>Why Does Fear of Falling Matter?</vt:lpstr>
      <vt:lpstr>By A Show Of Hands…</vt:lpstr>
      <vt:lpstr>True or False: Falls are a normal part of aging?</vt:lpstr>
      <vt:lpstr>True or False: Falls are preventable. </vt:lpstr>
      <vt:lpstr>Are Falls Preventable?</vt:lpstr>
      <vt:lpstr>Types of Risk Factors </vt:lpstr>
      <vt:lpstr>Non- Modifiable Risk Factors</vt:lpstr>
      <vt:lpstr>Non- Modifiable Risk Factors</vt:lpstr>
      <vt:lpstr>Modifiable Risk Factors </vt:lpstr>
      <vt:lpstr>Modifiable Risk Factors </vt:lpstr>
      <vt:lpstr>Modifiable Risk Factors </vt:lpstr>
      <vt:lpstr>How Can You Prevent a Fall?</vt:lpstr>
      <vt:lpstr>Stay Independent Brochure</vt:lpstr>
      <vt:lpstr>How can I prevent a fall? </vt:lpstr>
      <vt:lpstr>Preventing Falls</vt:lpstr>
      <vt:lpstr>Falls Risk Factors You Can Change TODAY</vt:lpstr>
      <vt:lpstr>Falls Risk Factors You Can Change TODAY</vt:lpstr>
      <vt:lpstr>PowerPoint Presentation</vt:lpstr>
      <vt:lpstr>PowerPoint Presentation</vt:lpstr>
      <vt:lpstr>PowerPoint Presentation</vt:lpstr>
      <vt:lpstr>PowerPoint Presentation</vt:lpstr>
      <vt:lpstr>Vision and Falls Risk</vt:lpstr>
      <vt:lpstr>Feet, Footwear, and Falls</vt:lpstr>
      <vt:lpstr>Medications and Falls Risk</vt:lpstr>
      <vt:lpstr>Walkers, Canes &amp; Falls  “Oh My”</vt:lpstr>
      <vt:lpstr>Strength, Balance, &amp; Fear of Falling are NOT 4-Letter Words</vt:lpstr>
      <vt:lpstr>Strength, Balance, &amp; Fear of Falling are NOT 4-Letter Words</vt:lpstr>
      <vt:lpstr>Other Issues: Blood Pressure and Fall Risk</vt:lpstr>
      <vt:lpstr>Risk of Falling May Change With:  </vt:lpstr>
      <vt:lpstr>If a Fall Occurs…</vt:lpstr>
      <vt:lpstr>In Summary…</vt:lpstr>
      <vt:lpstr>In Summary…</vt:lpstr>
      <vt:lpstr>PowerPoint Presentation</vt:lpstr>
      <vt:lpstr>PowerPoint Presentation</vt:lpstr>
      <vt:lpstr>PowerPoint Presentation</vt:lpstr>
      <vt:lpstr>QUESTIONS? </vt:lpstr>
      <vt:lpstr>Thank You for Coming!</vt:lpstr>
      <vt:lpstr>Evidence-Based Resources</vt:lpstr>
      <vt:lpstr>Need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jrosen</dc:creator>
  <cp:lastModifiedBy>Vincenzo, Jennifer L</cp:lastModifiedBy>
  <cp:revision>38</cp:revision>
  <cp:lastPrinted>2020-05-16T14:41:25Z</cp:lastPrinted>
  <dcterms:created xsi:type="dcterms:W3CDTF">2020-01-03T19:40:14Z</dcterms:created>
  <dcterms:modified xsi:type="dcterms:W3CDTF">2020-05-18T13:13:34Z</dcterms:modified>
</cp:coreProperties>
</file>