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1"/>
  </p:sldMasterIdLst>
  <p:notesMasterIdLst>
    <p:notesMasterId r:id="rId36"/>
  </p:notesMasterIdLst>
  <p:handoutMasterIdLst>
    <p:handoutMasterId r:id="rId37"/>
  </p:handoutMasterIdLst>
  <p:sldIdLst>
    <p:sldId id="426" r:id="rId2"/>
    <p:sldId id="427" r:id="rId3"/>
    <p:sldId id="428" r:id="rId4"/>
    <p:sldId id="429" r:id="rId5"/>
    <p:sldId id="430" r:id="rId6"/>
    <p:sldId id="432" r:id="rId7"/>
    <p:sldId id="431" r:id="rId8"/>
    <p:sldId id="362" r:id="rId9"/>
    <p:sldId id="422" r:id="rId10"/>
    <p:sldId id="331" r:id="rId11"/>
    <p:sldId id="425" r:id="rId12"/>
    <p:sldId id="367" r:id="rId13"/>
    <p:sldId id="369" r:id="rId14"/>
    <p:sldId id="357" r:id="rId15"/>
    <p:sldId id="358" r:id="rId16"/>
    <p:sldId id="365" r:id="rId17"/>
    <p:sldId id="423" r:id="rId18"/>
    <p:sldId id="268" r:id="rId19"/>
    <p:sldId id="398" r:id="rId20"/>
    <p:sldId id="307" r:id="rId21"/>
    <p:sldId id="400" r:id="rId22"/>
    <p:sldId id="415" r:id="rId23"/>
    <p:sldId id="417" r:id="rId24"/>
    <p:sldId id="416" r:id="rId25"/>
    <p:sldId id="418" r:id="rId26"/>
    <p:sldId id="424" r:id="rId27"/>
    <p:sldId id="349" r:id="rId28"/>
    <p:sldId id="356" r:id="rId29"/>
    <p:sldId id="411" r:id="rId30"/>
    <p:sldId id="414" r:id="rId31"/>
    <p:sldId id="433" r:id="rId32"/>
    <p:sldId id="372" r:id="rId33"/>
    <p:sldId id="374" r:id="rId34"/>
    <p:sldId id="375"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pos="42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C7"/>
    <a:srgbClr val="5C3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4058" autoAdjust="0"/>
  </p:normalViewPr>
  <p:slideViewPr>
    <p:cSldViewPr snapToGrid="0">
      <p:cViewPr varScale="1">
        <p:scale>
          <a:sx n="72" d="100"/>
          <a:sy n="72" d="100"/>
        </p:scale>
        <p:origin x="1301" y="58"/>
      </p:cViewPr>
      <p:guideLst>
        <p:guide orient="horz" pos="754"/>
        <p:guide pos="420"/>
      </p:guideLst>
    </p:cSldViewPr>
  </p:slideViewPr>
  <p:notesTextViewPr>
    <p:cViewPr>
      <p:scale>
        <a:sx n="100" d="100"/>
        <a:sy n="100" d="100"/>
      </p:scale>
      <p:origin x="0" y="0"/>
    </p:cViewPr>
  </p:notesTextViewPr>
  <p:sorterViewPr>
    <p:cViewPr>
      <p:scale>
        <a:sx n="140" d="100"/>
        <a:sy n="140" d="100"/>
      </p:scale>
      <p:origin x="0" y="0"/>
    </p:cViewPr>
  </p:sorterViewPr>
  <p:notesViewPr>
    <p:cSldViewPr snapToGrid="0">
      <p:cViewPr varScale="1">
        <p:scale>
          <a:sx n="63" d="100"/>
          <a:sy n="63" d="100"/>
        </p:scale>
        <p:origin x="-2597" y="-8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D8B58879-7C8B-4F4D-A339-BA058D954D7A}" type="datetimeFigureOut">
              <a:rPr lang="en-US" smtClean="0"/>
              <a:pPr/>
              <a:t>8/1/2017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AEC73145-4AA5-4CC8-B356-89371F625A8D}" type="slidenum">
              <a:rPr lang="en-US" smtClean="0"/>
              <a:pPr/>
              <a:t>‹#›</a:t>
            </a:fld>
            <a:endParaRPr lang="en-US" dirty="0"/>
          </a:p>
        </p:txBody>
      </p:sp>
    </p:spTree>
    <p:extLst>
      <p:ext uri="{BB962C8B-B14F-4D97-AF65-F5344CB8AC3E}">
        <p14:creationId xmlns:p14="http://schemas.microsoft.com/office/powerpoint/2010/main" val="3048309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F39014FB-09D3-4362-9D5B-4C5564E05380}" type="datetimeFigureOut">
              <a:rPr lang="en-US" smtClean="0"/>
              <a:pPr/>
              <a:t>8/1/2017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53B7D1DA-A005-47D7-9042-0270F711DA46}" type="slidenum">
              <a:rPr lang="en-US" smtClean="0"/>
              <a:pPr/>
              <a:t>‹#›</a:t>
            </a:fld>
            <a:endParaRPr lang="en-US" dirty="0"/>
          </a:p>
        </p:txBody>
      </p:sp>
    </p:spTree>
    <p:extLst>
      <p:ext uri="{BB962C8B-B14F-4D97-AF65-F5344CB8AC3E}">
        <p14:creationId xmlns:p14="http://schemas.microsoft.com/office/powerpoint/2010/main" val="414325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news.unchealthcare.org/news/2013/september/the-otago-exercise-program-reduces-falls-among-older-adult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ihealthyaging.org/stepping-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ldercare.gov/"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Hello and welcome </a:t>
            </a:r>
            <a:r>
              <a:rPr lang="en-US" sz="1200" kern="1200" dirty="0" smtClean="0">
                <a:solidFill>
                  <a:schemeClr val="tx1"/>
                </a:solidFill>
                <a:effectLst/>
                <a:latin typeface="+mn-lt"/>
                <a:ea typeface="+mn-ea"/>
                <a:cs typeface="+mn-cs"/>
              </a:rPr>
              <a:t>to</a:t>
            </a:r>
            <a:r>
              <a:rPr lang="en-US" sz="1200" kern="1200" baseline="0" dirty="0" smtClean="0">
                <a:solidFill>
                  <a:schemeClr val="tx1"/>
                </a:solidFill>
                <a:effectLst/>
                <a:latin typeface="+mn-lt"/>
                <a:ea typeface="+mn-ea"/>
                <a:cs typeface="+mn-cs"/>
              </a:rPr>
              <a:t> the annual Fall Prevention Awareness Day fall prevention presentation.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fall prevention presentation is made possible through the joint efforts of the American Occupational Therapy Association and the American Physical Therapy </a:t>
            </a:r>
            <a:r>
              <a:rPr lang="en-US" sz="1200" kern="1200" dirty="0" smtClean="0">
                <a:solidFill>
                  <a:schemeClr val="tx1"/>
                </a:solidFill>
                <a:effectLst/>
                <a:latin typeface="+mn-lt"/>
                <a:ea typeface="+mn-ea"/>
                <a:cs typeface="+mn-cs"/>
              </a:rPr>
              <a:t>Association</a:t>
            </a:r>
            <a:r>
              <a:rPr lang="en-US" sz="1200" kern="1200" baseline="0" dirty="0" smtClean="0">
                <a:solidFill>
                  <a:schemeClr val="tx1"/>
                </a:solidFill>
                <a:effectLst/>
                <a:latin typeface="+mn-lt"/>
                <a:ea typeface="+mn-ea"/>
                <a:cs typeface="+mn-cs"/>
              </a:rPr>
              <a:t> working together with the National Council </a:t>
            </a:r>
            <a:r>
              <a:rPr lang="en-US" sz="1200" kern="1200" baseline="0" smtClean="0">
                <a:solidFill>
                  <a:schemeClr val="tx1"/>
                </a:solidFill>
                <a:effectLst/>
                <a:latin typeface="+mn-lt"/>
                <a:ea typeface="+mn-ea"/>
                <a:cs typeface="+mn-cs"/>
              </a:rPr>
              <a:t>on Aging.</a:t>
            </a:r>
            <a:endParaRPr lang="en-US" sz="1200" kern="1200" dirty="0" smtClean="0">
              <a:solidFill>
                <a:schemeClr val="tx1"/>
              </a:solidFill>
              <a:effectLst/>
              <a:latin typeface="+mn-lt"/>
              <a:ea typeface="+mn-ea"/>
              <a:cs typeface="+mn-cs"/>
            </a:endParaRPr>
          </a:p>
          <a:p>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a:t>
            </a:fld>
            <a:endParaRPr lang="en-US" dirty="0"/>
          </a:p>
        </p:txBody>
      </p:sp>
    </p:spTree>
    <p:extLst>
      <p:ext uri="{BB962C8B-B14F-4D97-AF65-F5344CB8AC3E}">
        <p14:creationId xmlns:p14="http://schemas.microsoft.com/office/powerpoint/2010/main" val="3049238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We all have different types of risk factors – some we can change and some we cannot.  We are all challenged to improve the risk factors we can change.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become physically active; have our home environment evaluated and fixed; get our annual vision checks; make sure our medications are reviewed and considered for fall prevention.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deal with fear of falling through education especially using evidence based fall prevention programs that we will talk about later; we can increase our social activity; we can exercise and improve any weak muscles; and we can learn how to use assistive devices that are fit to us and use them the right way.</a:t>
            </a:r>
          </a:p>
          <a:p>
            <a:endParaRPr lang="en-US" b="0" u="none" dirty="0"/>
          </a:p>
        </p:txBody>
      </p:sp>
      <p:sp>
        <p:nvSpPr>
          <p:cNvPr id="4" name="Slide Number Placeholder 3"/>
          <p:cNvSpPr>
            <a:spLocks noGrp="1"/>
          </p:cNvSpPr>
          <p:nvPr>
            <p:ph type="sldNum" sz="quarter" idx="10"/>
          </p:nvPr>
        </p:nvSpPr>
        <p:spPr/>
        <p:txBody>
          <a:bodyPr/>
          <a:lstStyle/>
          <a:p>
            <a:fld id="{C993FE78-B6AD-4A3D-93CA-CE12DC2186A6}" type="slidenum">
              <a:rPr lang="en-US" smtClean="0"/>
              <a:pPr/>
              <a:t>10</a:t>
            </a:fld>
            <a:endParaRPr lang="en-US" dirty="0"/>
          </a:p>
        </p:txBody>
      </p:sp>
    </p:spTree>
    <p:extLst>
      <p:ext uri="{BB962C8B-B14F-4D97-AF65-F5344CB8AC3E}">
        <p14:creationId xmlns:p14="http://schemas.microsoft.com/office/powerpoint/2010/main" val="398137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Falls are the main reason why older adults loose their independence. The CDC (Centers for Disease</a:t>
            </a:r>
            <a:r>
              <a:rPr lang="en-US" baseline="0" dirty="0" smtClean="0"/>
              <a:t> Control and Prevention) has a great brochure called </a:t>
            </a:r>
            <a:r>
              <a:rPr lang="en-US" i="1" baseline="0" dirty="0" smtClean="0"/>
              <a:t>Stay Independent</a:t>
            </a:r>
            <a:r>
              <a:rPr lang="en-US" baseline="0" dirty="0" smtClean="0"/>
              <a:t>. It focuses on 4 main things that you can do to prevent falls. </a:t>
            </a:r>
          </a:p>
          <a:p>
            <a:pPr lvl="1"/>
            <a:endParaRPr lang="en-US" sz="1200" dirty="0" smtClean="0"/>
          </a:p>
          <a:p>
            <a:pPr lvl="1"/>
            <a:r>
              <a:rPr lang="en-US" sz="1200" dirty="0" smtClean="0"/>
              <a:t>Exercise to improve you balance and strength</a:t>
            </a:r>
          </a:p>
          <a:p>
            <a:pPr lvl="1"/>
            <a:r>
              <a:rPr lang="en-US" sz="1200" dirty="0" smtClean="0"/>
              <a:t>Have your doctor or pharmacist review your medicines</a:t>
            </a:r>
          </a:p>
          <a:p>
            <a:pPr lvl="1"/>
            <a:r>
              <a:rPr lang="en-US" sz="1200" dirty="0" smtClean="0"/>
              <a:t>Have your vision checked</a:t>
            </a:r>
          </a:p>
          <a:p>
            <a:pPr lvl="1"/>
            <a:r>
              <a:rPr lang="en-US" sz="1200" dirty="0" smtClean="0"/>
              <a:t>Make your home safer</a:t>
            </a:r>
          </a:p>
          <a:p>
            <a:endParaRPr lang="en-US" baseline="0" dirty="0" smtClean="0"/>
          </a:p>
          <a:p>
            <a:endParaRPr lang="en-US" baseline="0" dirty="0" smtClean="0"/>
          </a:p>
          <a:p>
            <a:r>
              <a:rPr lang="en-US" baseline="0" dirty="0" smtClean="0"/>
              <a:t>It also has a checklist for you to gage your own risk for falling and it explains why each of those risk factors matters. </a:t>
            </a:r>
          </a:p>
          <a:p>
            <a:endParaRPr lang="en-US" baseline="0" dirty="0" smtClean="0"/>
          </a:p>
          <a:p>
            <a:r>
              <a:rPr lang="en-US" b="1" baseline="0" dirty="0" smtClean="0"/>
              <a:t>[Presenters we recommend you bring copies of this brochure to the presentation or encourage attendees to download it from the CDC website. You can have them actually score themselves for their own information. Encourage them to talk with their health care professionals about the results.]</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11</a:t>
            </a:fld>
            <a:endParaRPr lang="en-US" dirty="0"/>
          </a:p>
        </p:txBody>
      </p:sp>
    </p:spTree>
    <p:extLst>
      <p:ext uri="{BB962C8B-B14F-4D97-AF65-F5344CB8AC3E}">
        <p14:creationId xmlns:p14="http://schemas.microsoft.com/office/powerpoint/2010/main" val="3879780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are our general exercise recommendations for you? Well first of all always talk with your doctor or healthcare practitioner before starting an exercise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Begin with PT or fall prevention classes. Be sure the classes you sign up for are designed for your age group or ability level and have an experienced instructor. Let the instructor know you are new to the class when you first arrive.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you find something that works for you, stick with it.</a:t>
            </a:r>
          </a:p>
          <a:p>
            <a:endParaRPr lang="en-US" baseline="0" dirty="0" smtClean="0"/>
          </a:p>
        </p:txBody>
      </p:sp>
      <p:sp>
        <p:nvSpPr>
          <p:cNvPr id="4" name="Slide Number Placeholder 3"/>
          <p:cNvSpPr>
            <a:spLocks noGrp="1"/>
          </p:cNvSpPr>
          <p:nvPr>
            <p:ph type="sldNum" sz="quarter" idx="10"/>
          </p:nvPr>
        </p:nvSpPr>
        <p:spPr/>
        <p:txBody>
          <a:bodyPr/>
          <a:lstStyle/>
          <a:p>
            <a:fld id="{53B7D1DA-A005-47D7-9042-0270F711DA46}" type="slidenum">
              <a:rPr lang="en-US" smtClean="0"/>
              <a:pPr/>
              <a:t>12</a:t>
            </a:fld>
            <a:endParaRPr lang="en-US" dirty="0"/>
          </a:p>
        </p:txBody>
      </p:sp>
    </p:spTree>
    <p:extLst>
      <p:ext uri="{BB962C8B-B14F-4D97-AF65-F5344CB8AC3E}">
        <p14:creationId xmlns:p14="http://schemas.microsoft.com/office/powerpoint/2010/main" val="140824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50000"/>
              </a:lnSpc>
            </a:pPr>
            <a:r>
              <a:rPr lang="en-US" b="0" baseline="0" dirty="0" smtClean="0">
                <a:latin typeface="Arial" panose="020B0604020202020204" pitchFamily="34" charset="0"/>
                <a:cs typeface="Arial" panose="020B0604020202020204" pitchFamily="34" charset="0"/>
              </a:rPr>
              <a:t>An important thing that each of you can do to reduce your falls risk is to identify and eliminate fall hazards in your home. To start the process yourself, a helpful brochure is another one from CDC called </a:t>
            </a:r>
            <a:r>
              <a:rPr lang="en-US" b="0" i="1" baseline="0" dirty="0" smtClean="0">
                <a:latin typeface="Arial" panose="020B0604020202020204" pitchFamily="34" charset="0"/>
                <a:cs typeface="Arial" panose="020B0604020202020204" pitchFamily="34" charset="0"/>
              </a:rPr>
              <a:t>Check for Safety. </a:t>
            </a:r>
          </a:p>
          <a:p>
            <a:pPr>
              <a:lnSpc>
                <a:spcPct val="150000"/>
              </a:lnSpc>
            </a:pPr>
            <a:endParaRPr lang="en-US" b="0" i="1" baseline="0" dirty="0" smtClean="0">
              <a:latin typeface="Arial" panose="020B0604020202020204" pitchFamily="34" charset="0"/>
              <a:cs typeface="Arial" panose="020B0604020202020204" pitchFamily="34" charset="0"/>
            </a:endParaRPr>
          </a:p>
          <a:p>
            <a:pPr>
              <a:lnSpc>
                <a:spcPct val="150000"/>
              </a:lnSpc>
            </a:pPr>
            <a:r>
              <a:rPr lang="en-US" b="0" i="0" baseline="0" dirty="0" smtClean="0">
                <a:latin typeface="Arial" panose="020B0604020202020204" pitchFamily="34" charset="0"/>
                <a:cs typeface="Arial" panose="020B0604020202020204" pitchFamily="34" charset="0"/>
              </a:rPr>
              <a:t>There are lots of hazard checklists available and they generally guide you through your home room by room and help you identify potential hazards and some, like this CDC brochure, make recommendations to fix that hazard. For instance, it will ask you – Do you have throw rugs on the floor? And the recommendation will be to remove the rugs or use double-sided tape or a non-slip backing so the rugs won’t slip.</a:t>
            </a:r>
          </a:p>
          <a:p>
            <a:pPr>
              <a:lnSpc>
                <a:spcPct val="150000"/>
              </a:lnSpc>
            </a:pPr>
            <a:endParaRPr lang="en-US" b="0" i="0" baseline="0" dirty="0" smtClean="0">
              <a:latin typeface="Arial" panose="020B0604020202020204" pitchFamily="34" charset="0"/>
              <a:cs typeface="Arial" panose="020B0604020202020204" pitchFamily="34" charset="0"/>
            </a:endParaRPr>
          </a:p>
          <a:p>
            <a:pPr>
              <a:lnSpc>
                <a:spcPct val="150000"/>
              </a:lnSpc>
            </a:pPr>
            <a:r>
              <a:rPr lang="en-US" b="0" i="0" baseline="0" dirty="0" smtClean="0">
                <a:latin typeface="Arial" panose="020B0604020202020204" pitchFamily="34" charset="0"/>
                <a:cs typeface="Arial" panose="020B0604020202020204" pitchFamily="34" charset="0"/>
              </a:rPr>
              <a:t>An occupational therapist can also help you identify safety issues in your home and provide individualized solutions based on your abilities and your needs. </a:t>
            </a:r>
            <a:r>
              <a:rPr lang="en-US" dirty="0" smtClean="0">
                <a:solidFill>
                  <a:srgbClr val="FF0000"/>
                </a:solidFill>
                <a:latin typeface="Arial" panose="020B0604020202020204" pitchFamily="34" charset="0"/>
                <a:cs typeface="Arial" panose="020B0604020202020204" pitchFamily="34" charset="0"/>
              </a:rPr>
              <a:t>An occupational therapist is trained to look at safety dangers or things inside and outside your</a:t>
            </a:r>
            <a:r>
              <a:rPr lang="en-US" baseline="0" dirty="0" smtClean="0">
                <a:solidFill>
                  <a:srgbClr val="FF0000"/>
                </a:solidFill>
                <a:latin typeface="Arial" panose="020B0604020202020204" pitchFamily="34" charset="0"/>
                <a:cs typeface="Arial" panose="020B0604020202020204" pitchFamily="34" charset="0"/>
              </a:rPr>
              <a:t> home that may cause you to fall and then give you suggestions to reduce these possible fall risks. The OT would also follow up with you after any modifications are made to your home to make sure you use any new equipment or changes in the environment safely.</a:t>
            </a:r>
          </a:p>
          <a:p>
            <a:pPr marL="0" marR="0" indent="0" algn="l" defTabSz="914400" rtl="0" eaLnBrk="1" fontAlgn="auto" latinLnBrk="0" hangingPunct="1">
              <a:lnSpc>
                <a:spcPct val="150000"/>
              </a:lnSpc>
              <a:spcBef>
                <a:spcPts val="0"/>
              </a:spcBef>
              <a:spcAft>
                <a:spcPts val="0"/>
              </a:spcAft>
              <a:buClrTx/>
              <a:buSzTx/>
              <a:buFontTx/>
              <a:buNone/>
              <a:tabLst/>
              <a:defRPr/>
            </a:pPr>
            <a:endParaRPr lang="en-US" baseline="0" dirty="0" smtClean="0">
              <a:solidFill>
                <a:srgbClr val="FF0000"/>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en-US" baseline="0" dirty="0" smtClean="0">
                <a:solidFill>
                  <a:srgbClr val="FF0000"/>
                </a:solidFill>
                <a:latin typeface="Arial" panose="020B0604020202020204" pitchFamily="34" charset="0"/>
                <a:cs typeface="Arial" panose="020B0604020202020204" pitchFamily="34" charset="0"/>
              </a:rPr>
              <a:t>You can ask your doctor for a referral to a local occupational therapist if your insurance requires a prescription.  Many Home Health agencies have occupational therapists who would be qualified to do this home safety evaluation.</a:t>
            </a:r>
          </a:p>
          <a:p>
            <a:pPr marL="0" marR="0" indent="0" algn="l" defTabSz="914400" rtl="0" eaLnBrk="1" fontAlgn="auto" latinLnBrk="0" hangingPunct="1">
              <a:lnSpc>
                <a:spcPct val="150000"/>
              </a:lnSpc>
              <a:spcBef>
                <a:spcPts val="0"/>
              </a:spcBef>
              <a:spcAft>
                <a:spcPts val="0"/>
              </a:spcAft>
              <a:buClrTx/>
              <a:buSzTx/>
              <a:buFontTx/>
              <a:buNone/>
              <a:tabLst/>
              <a:defRPr/>
            </a:pPr>
            <a:endParaRPr lang="en-US" baseline="0" dirty="0" smtClean="0">
              <a:solidFill>
                <a:srgbClr val="FF0000"/>
              </a:solidFill>
              <a:latin typeface="Arial" panose="020B0604020202020204" pitchFamily="34" charset="0"/>
              <a:cs typeface="Arial" panose="020B0604020202020204" pitchFamily="34" charset="0"/>
            </a:endParaRPr>
          </a:p>
          <a:p>
            <a:pPr>
              <a:lnSpc>
                <a:spcPct val="150000"/>
              </a:lnSpc>
            </a:pPr>
            <a:endParaRPr lang="en-US" dirty="0" smtClean="0">
              <a:solidFill>
                <a:srgbClr val="FF0000"/>
              </a:solidFill>
              <a:latin typeface="Arial" panose="020B0604020202020204" pitchFamily="34" charset="0"/>
              <a:cs typeface="Arial" panose="020B0604020202020204" pitchFamily="34" charset="0"/>
            </a:endParaRPr>
          </a:p>
          <a:p>
            <a:pPr>
              <a:lnSpc>
                <a:spcPct val="150000"/>
              </a:lnSpc>
            </a:pPr>
            <a:endParaRPr lang="en-US" baseline="0" dirty="0" smtClean="0">
              <a:solidFill>
                <a:srgbClr val="FF0000"/>
              </a:solidFill>
              <a:latin typeface="Arial" panose="020B0604020202020204" pitchFamily="34" charset="0"/>
              <a:cs typeface="Arial" panose="020B0604020202020204" pitchFamily="34" charset="0"/>
            </a:endParaRPr>
          </a:p>
          <a:p>
            <a:pPr>
              <a:lnSpc>
                <a:spcPct val="150000"/>
              </a:lnSpc>
            </a:pPr>
            <a:endParaRPr lang="en-US" baseline="0" dirty="0" smtClean="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 </a:t>
            </a:r>
          </a:p>
          <a:p>
            <a:pPr>
              <a:lnSpc>
                <a:spcPct val="150000"/>
              </a:lnSpc>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13</a:t>
            </a:fld>
            <a:endParaRPr lang="en-US" dirty="0"/>
          </a:p>
        </p:txBody>
      </p:sp>
    </p:spTree>
    <p:extLst>
      <p:ext uri="{BB962C8B-B14F-4D97-AF65-F5344CB8AC3E}">
        <p14:creationId xmlns:p14="http://schemas.microsoft.com/office/powerpoint/2010/main" val="831811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Medications can cause fall risk. Some medication side effects may make you dizzy, unsteady, or sleepy.  Speak with your doctor to see if an alternative medication is available without those side effects.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one pharmacy so the pharmacist can be aware of medication interactions, especially if you take more than 3 medications. Ask your pharmacist or physician to review your medications annually and any time there is a change to your prescription or over the counter medications.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sure you can read your prescription labels.</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14</a:t>
            </a:fld>
            <a:endParaRPr lang="en-US" dirty="0"/>
          </a:p>
        </p:txBody>
      </p:sp>
    </p:spTree>
    <p:extLst>
      <p:ext uri="{BB962C8B-B14F-4D97-AF65-F5344CB8AC3E}">
        <p14:creationId xmlns:p14="http://schemas.microsoft.com/office/powerpoint/2010/main" val="335034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smtClean="0">
                <a:latin typeface="Arial" panose="020B0604020202020204" pitchFamily="34" charset="0"/>
                <a:cs typeface="Arial" panose="020B0604020202020204" pitchFamily="34" charset="0"/>
              </a:rPr>
              <a:t>It is very important to</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have at least one eye exam every</a:t>
            </a:r>
            <a:r>
              <a:rPr lang="en-US" baseline="0" dirty="0" smtClean="0">
                <a:latin typeface="Arial" panose="020B0604020202020204" pitchFamily="34" charset="0"/>
                <a:cs typeface="Arial" panose="020B0604020202020204" pitchFamily="34" charset="0"/>
              </a:rPr>
              <a:t> year.  If you have vision problems from diabetes, glaucoma, macular degeneration, or other eye problem(s) you many need to see your eye doctor more than one time a year.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Your fall risk may decrease if you follow your eye doctor’s recommendation to have cataract surgery, particularly if you are a woman.</a:t>
            </a:r>
            <a:r>
              <a:rPr lang="en-US" sz="1200" kern="1200" dirty="0" smtClean="0">
                <a:solidFill>
                  <a:schemeClr val="tx1"/>
                </a:solidFill>
                <a:effectLst/>
                <a:latin typeface="+mn-lt"/>
                <a:ea typeface="+mn-ea"/>
                <a:cs typeface="+mn-cs"/>
              </a:rPr>
              <a:t>  However, be careful. Falls can increase after cataract surgery due to the change in vision. Be extra cautious as you</a:t>
            </a:r>
            <a:r>
              <a:rPr lang="en-US" sz="1200" kern="1200" baseline="0" dirty="0" smtClean="0">
                <a:solidFill>
                  <a:schemeClr val="tx1"/>
                </a:solidFill>
                <a:effectLst/>
                <a:latin typeface="+mn-lt"/>
                <a:ea typeface="+mn-ea"/>
                <a:cs typeface="+mn-cs"/>
              </a:rPr>
              <a:t> adjust.</a:t>
            </a:r>
            <a:endParaRPr lang="en-US" sz="1200" kern="1200" dirty="0" smtClean="0">
              <a:solidFill>
                <a:schemeClr val="tx1"/>
              </a:solidFill>
              <a:effectLst/>
              <a:latin typeface="+mn-lt"/>
              <a:ea typeface="+mn-ea"/>
              <a:cs typeface="+mn-cs"/>
            </a:endParaRPr>
          </a:p>
          <a:p>
            <a:endParaRPr lang="en-US" baseline="0" dirty="0" smtClean="0"/>
          </a:p>
          <a:p>
            <a:r>
              <a:rPr lang="en-US" dirty="0" smtClean="0"/>
              <a:t>When</a:t>
            </a:r>
            <a:r>
              <a:rPr lang="en-US" baseline="0" dirty="0" smtClean="0"/>
              <a:t> you first start wearing bifocals, trifocals, or progressive lens, it will take you some time to adjust to how you need to hold your head to see clearly.  This is particularly true when going up and down steps or curbs.  You may want to hold on to someone’s arm or use the handrail every time you go up/down steps or curbs.  If there isn’t a hand rail or someone to hold on to, look around to see if there is a ramp you could use or other way to get to where you want to go. Or consider single vision lenses particularly for use on stairs or when you get up at night.</a:t>
            </a:r>
          </a:p>
          <a:p>
            <a:endParaRPr lang="en-US" dirty="0" smtClean="0"/>
          </a:p>
          <a:p>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15</a:t>
            </a:fld>
            <a:endParaRPr lang="en-US" dirty="0"/>
          </a:p>
        </p:txBody>
      </p:sp>
    </p:spTree>
    <p:extLst>
      <p:ext uri="{BB962C8B-B14F-4D97-AF65-F5344CB8AC3E}">
        <p14:creationId xmlns:p14="http://schemas.microsoft.com/office/powerpoint/2010/main" val="1082496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Have your blood pressure checked regularly. Speak with your doctor about how often to check your blood pressure.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get dizzy when you stand up after sitting, see your doctor and have your BP checked</a:t>
            </a:r>
            <a:r>
              <a:rPr lang="en-US" sz="1200" kern="1200" baseline="0" dirty="0" smtClean="0">
                <a:solidFill>
                  <a:schemeClr val="tx1"/>
                </a:solidFill>
                <a:effectLst/>
                <a:latin typeface="+mn-lt"/>
                <a:ea typeface="+mn-ea"/>
                <a:cs typeface="+mn-cs"/>
              </a:rPr>
              <a:t> for “postural hypotension”.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blood pressure medications increase fall risk. Many blood pressure and cardiac medications will initially cause you some dizziness as you change positions. For the first 2-3 weeks after starting a new medication, be especially careful to get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up slowly and count to 3 before standing up and walking away from where you were sitting.</a:t>
            </a:r>
          </a:p>
          <a:p>
            <a:endParaRPr lang="en-US" altLang="en-US" b="1" dirty="0" smtClean="0"/>
          </a:p>
        </p:txBody>
      </p:sp>
      <p:sp>
        <p:nvSpPr>
          <p:cNvPr id="4" name="Slide Number Placeholder 3"/>
          <p:cNvSpPr>
            <a:spLocks noGrp="1"/>
          </p:cNvSpPr>
          <p:nvPr>
            <p:ph type="sldNum" sz="quarter" idx="5"/>
          </p:nvPr>
        </p:nvSpPr>
        <p:spPr/>
        <p:txBody>
          <a:bodyPr/>
          <a:lstStyle/>
          <a:p>
            <a:pPr>
              <a:defRPr/>
            </a:pPr>
            <a:fld id="{A1598564-8BE9-4199-B0DE-03C459C7D9DF}" type="slidenum">
              <a:rPr lang="en-US" smtClean="0"/>
              <a:pPr>
                <a:defRPr/>
              </a:pPr>
              <a:t>16</a:t>
            </a:fld>
            <a:endParaRPr lang="en-US" dirty="0"/>
          </a:p>
        </p:txBody>
      </p:sp>
    </p:spTree>
    <p:extLst>
      <p:ext uri="{BB962C8B-B14F-4D97-AF65-F5344CB8AC3E}">
        <p14:creationId xmlns:p14="http://schemas.microsoft.com/office/powerpoint/2010/main" val="4071617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sz="1200" kern="1200" dirty="0" smtClean="0">
                <a:solidFill>
                  <a:schemeClr val="tx1"/>
                </a:solidFill>
                <a:effectLst/>
                <a:latin typeface="+mn-lt"/>
                <a:ea typeface="+mn-ea"/>
                <a:cs typeface="+mn-cs"/>
              </a:rPr>
              <a:t>All chronic conditions can impact fall risk in many ways.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Diabetes might change the sensation in your feet.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Arthritis can cause pain that may make you to walk abnormally.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Stroke may cause weakness in one side of your body or change your perception of the environment.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MS, Parkinson’s Disease,</a:t>
            </a:r>
            <a:r>
              <a:rPr lang="en-US" sz="1200" kern="1200" baseline="0" dirty="0" smtClean="0">
                <a:solidFill>
                  <a:schemeClr val="tx1"/>
                </a:solidFill>
                <a:effectLst/>
                <a:latin typeface="+mn-lt"/>
                <a:ea typeface="+mn-ea"/>
                <a:cs typeface="+mn-cs"/>
              </a:rPr>
              <a:t> and other neurological disorders may affect balance and mobility and increase fall risk.</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Chronic pain might cause you to stand in a stooped posture or cause muscle weakness which results in fall risk.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Depression and the medications for depression can both cause fall risk.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Chronic Obstructive Pulmonary Disease (COPD) or anything that changes your lung’s capacity can also cause fall risk, making you dizzy when you move from sitting to standing and also losing oxygen to your brain as you become active. Be careful and speak to your provider about using oxygen during an increase in physical activity.</a:t>
            </a:r>
          </a:p>
          <a:p>
            <a:endParaRPr lang="en-US" altLang="en-US" b="1" dirty="0" smtClean="0"/>
          </a:p>
        </p:txBody>
      </p:sp>
      <p:sp>
        <p:nvSpPr>
          <p:cNvPr id="4" name="Slide Number Placeholder 3"/>
          <p:cNvSpPr>
            <a:spLocks noGrp="1"/>
          </p:cNvSpPr>
          <p:nvPr>
            <p:ph type="sldNum" sz="quarter" idx="5"/>
          </p:nvPr>
        </p:nvSpPr>
        <p:spPr/>
        <p:txBody>
          <a:bodyPr/>
          <a:lstStyle/>
          <a:p>
            <a:pPr>
              <a:defRPr/>
            </a:pPr>
            <a:fld id="{A1598564-8BE9-4199-B0DE-03C459C7D9DF}" type="slidenum">
              <a:rPr lang="en-US" smtClean="0"/>
              <a:pPr>
                <a:defRPr/>
              </a:pPr>
              <a:t>17</a:t>
            </a:fld>
            <a:endParaRPr lang="en-US" dirty="0"/>
          </a:p>
        </p:txBody>
      </p:sp>
    </p:spTree>
    <p:extLst>
      <p:ext uri="{BB962C8B-B14F-4D97-AF65-F5344CB8AC3E}">
        <p14:creationId xmlns:p14="http://schemas.microsoft.com/office/powerpoint/2010/main" val="4071617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Your chances of falling may increase when you change your medications; if you become sick or have an infection; if your pain level changes.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can also increase if you are tired, or having ongoing sleeping problems; or if you are sad, worried, depressed, or anxious.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have had a reduced activity level or bedrest your legs may be come weak and increase your fall risk. Fear of falling also contributes to the cycle of inactivity, weakness, and increased fall risk.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new use of a cane or walker there is an increased risk of falls. Be sure you give yourself plenty of time to learn how to use the new device.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Every time you move to a new physical location your fall risk may increase. Learn your environment slowly.  Go to the bathroom on a schedule so there are no emergencies and move with good supportive shoes.</a:t>
            </a:r>
          </a:p>
          <a:p>
            <a:pPr lvl="0">
              <a:lnSpc>
                <a:spcPct val="150000"/>
              </a:lnSpc>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18</a:t>
            </a:fld>
            <a:endParaRPr lang="en-US" dirty="0"/>
          </a:p>
        </p:txBody>
      </p:sp>
    </p:spTree>
    <p:extLst>
      <p:ext uri="{BB962C8B-B14F-4D97-AF65-F5344CB8AC3E}">
        <p14:creationId xmlns:p14="http://schemas.microsoft.com/office/powerpoint/2010/main" val="5136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things you can do to prevent falls. Start small.  Choose one risk factor to address and contact a health professional who can help you address it. </a:t>
            </a:r>
          </a:p>
          <a:p>
            <a:endParaRPr lang="en-US" baseline="0" dirty="0" smtClean="0"/>
          </a:p>
          <a:p>
            <a:r>
              <a:rPr lang="en-US" baseline="0" dirty="0" smtClean="0"/>
              <a:t>Your pharmacist or doctor can review your medications to look at the side effects that may cause you to fall. There may be alternated medications that will work for you.</a:t>
            </a:r>
          </a:p>
          <a:p>
            <a:endParaRPr lang="en-US" baseline="0" dirty="0" smtClean="0"/>
          </a:p>
          <a:p>
            <a:r>
              <a:rPr lang="en-US" baseline="0" dirty="0" smtClean="0"/>
              <a:t>An occupational therapist </a:t>
            </a:r>
            <a:r>
              <a:rPr lang="en-US" sz="1200" dirty="0" smtClean="0"/>
              <a:t>can do a home assessment and give you ideas to make your home safer to help decrease your risk of falling.</a:t>
            </a:r>
          </a:p>
          <a:p>
            <a:endParaRPr lang="en-US" sz="1200" dirty="0" smtClean="0"/>
          </a:p>
          <a:p>
            <a:r>
              <a:rPr lang="en-US" dirty="0" smtClean="0"/>
              <a:t>A physical therapist can teach you how to use your cane or walker at the proper height; and help with balance, strength, and the ability to walk safely.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19</a:t>
            </a:fld>
            <a:endParaRPr lang="en-US" dirty="0"/>
          </a:p>
        </p:txBody>
      </p:sp>
    </p:spTree>
    <p:extLst>
      <p:ext uri="{BB962C8B-B14F-4D97-AF65-F5344CB8AC3E}">
        <p14:creationId xmlns:p14="http://schemas.microsoft.com/office/powerpoint/2010/main" val="2217165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of us want to know - are falls preventable? The simple words “she fell” have a huge impact on 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all know someone who has had a fall and experienced significant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life changes. But are falls preventable?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2</a:t>
            </a:fld>
            <a:endParaRPr lang="en-US" dirty="0"/>
          </a:p>
        </p:txBody>
      </p:sp>
    </p:spTree>
    <p:extLst>
      <p:ext uri="{BB962C8B-B14F-4D97-AF65-F5344CB8AC3E}">
        <p14:creationId xmlns:p14="http://schemas.microsoft.com/office/powerpoint/2010/main" val="733416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b="1" u="sng" dirty="0"/>
              <a:t>W</a:t>
            </a:r>
            <a:r>
              <a:rPr lang="en-US" b="1" u="sng" dirty="0" smtClean="0"/>
              <a:t>hat should you do if a fall does occur?</a:t>
            </a:r>
            <a:r>
              <a:rPr lang="en-US" dirty="0" smtClean="0"/>
              <a:t>   </a:t>
            </a:r>
          </a:p>
          <a:p>
            <a:pPr lvl="0"/>
            <a:endParaRPr lang="en-US" sz="1100" dirty="0"/>
          </a:p>
          <a:p>
            <a:r>
              <a:rPr lang="en-US" b="1" i="1" u="sng" dirty="0" smtClean="0"/>
              <a:t>You should</a:t>
            </a:r>
            <a:r>
              <a:rPr lang="en-US" sz="1100" dirty="0" smtClean="0"/>
              <a:t>:</a:t>
            </a:r>
          </a:p>
          <a:p>
            <a:endParaRPr lang="en-US" sz="1100" dirty="0"/>
          </a:p>
          <a:p>
            <a:pPr marL="628650" lvl="1" indent="-171450">
              <a:buFont typeface="Arial" panose="020B0604020202020204" pitchFamily="34" charset="0"/>
              <a:buChar char="•"/>
            </a:pPr>
            <a:r>
              <a:rPr lang="en-US" dirty="0" smtClean="0"/>
              <a:t>Check for any injury or serious medical condition; don’t try to get up if you think you</a:t>
            </a:r>
            <a:r>
              <a:rPr lang="en-US" baseline="0" dirty="0" smtClean="0"/>
              <a:t> have broken your hip, leg, shoulder; instead </a:t>
            </a:r>
            <a:r>
              <a:rPr lang="en-US" dirty="0" smtClean="0"/>
              <a:t>call for help.</a:t>
            </a:r>
          </a:p>
          <a:p>
            <a:pPr marL="628650" lvl="1" indent="-171450">
              <a:buFont typeface="Arial" panose="020B0604020202020204" pitchFamily="34" charset="0"/>
              <a:buChar char="•"/>
            </a:pPr>
            <a:endParaRPr lang="en-US" sz="1100" dirty="0" smtClean="0"/>
          </a:p>
          <a:p>
            <a:pPr marL="628650" lvl="1" indent="-171450">
              <a:buFont typeface="Arial" panose="020B0604020202020204" pitchFamily="34" charset="0"/>
              <a:buChar char="•"/>
            </a:pPr>
            <a:r>
              <a:rPr lang="en-US" sz="1100" dirty="0" smtClean="0"/>
              <a:t>If you think you have</a:t>
            </a:r>
            <a:r>
              <a:rPr lang="en-US" sz="1100" baseline="0" dirty="0" smtClean="0"/>
              <a:t> hit your head or know you hit your head, seek medical attention right away.  This is very important if you are taking blood thinner medication since it may cause you to bleed in your head.</a:t>
            </a:r>
          </a:p>
          <a:p>
            <a:pPr marL="628650" lvl="1" indent="-171450">
              <a:buFont typeface="Arial" panose="020B0604020202020204" pitchFamily="34" charset="0"/>
              <a:buChar char="•"/>
            </a:pPr>
            <a:endParaRPr lang="en-US" sz="1100" dirty="0"/>
          </a:p>
          <a:p>
            <a:pPr marL="628650" lvl="1" indent="-171450">
              <a:buFont typeface="Arial" panose="020B0604020202020204" pitchFamily="34" charset="0"/>
              <a:buChar char="•"/>
            </a:pPr>
            <a:r>
              <a:rPr lang="en-US" dirty="0" smtClean="0"/>
              <a:t>Check the location for safety hazards, wet floor, clutter, lighting, unsafe furniture. Make changes to</a:t>
            </a:r>
            <a:r>
              <a:rPr lang="en-US" baseline="0" dirty="0" smtClean="0"/>
              <a:t> correct them as soon as possible.</a:t>
            </a:r>
            <a:endParaRPr lang="en-US" dirty="0" smtClean="0"/>
          </a:p>
          <a:p>
            <a:pPr marL="457200" lvl="1" indent="0">
              <a:buFontTx/>
              <a:buNone/>
            </a:pPr>
            <a:endParaRPr lang="en-US" dirty="0" smtClean="0"/>
          </a:p>
          <a:p>
            <a:pPr marL="628650" lvl="1" indent="-171450">
              <a:buFont typeface="Arial" panose="020B0604020202020204" pitchFamily="34" charset="0"/>
              <a:buChar char="•"/>
            </a:pPr>
            <a:r>
              <a:rPr lang="en-US" dirty="0" smtClean="0"/>
              <a:t>After the fact, you need to report whatever</a:t>
            </a:r>
            <a:r>
              <a:rPr lang="en-US" baseline="0" dirty="0" smtClean="0"/>
              <a:t> </a:t>
            </a:r>
            <a:r>
              <a:rPr lang="en-US" dirty="0" smtClean="0"/>
              <a:t>safety hazard you observed to the appropriate people, such as family member, maintenance, housekeeping, or staff</a:t>
            </a:r>
            <a:r>
              <a:rPr lang="en-US" baseline="0" dirty="0" smtClean="0"/>
              <a:t> </a:t>
            </a:r>
            <a:r>
              <a:rPr lang="en-US" b="0" baseline="0" dirty="0" smtClean="0"/>
              <a:t>in order to fix the hazard so that a fall doesn’t happen again.</a:t>
            </a:r>
          </a:p>
          <a:p>
            <a:pPr marL="628650" lvl="1" indent="-171450">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53B7D1DA-A005-47D7-9042-0270F711DA46}" type="slidenum">
              <a:rPr lang="en-US" smtClean="0"/>
              <a:pPr/>
              <a:t>20</a:t>
            </a:fld>
            <a:endParaRPr lang="en-US" dirty="0"/>
          </a:p>
        </p:txBody>
      </p:sp>
    </p:spTree>
    <p:extLst>
      <p:ext uri="{BB962C8B-B14F-4D97-AF65-F5344CB8AC3E}">
        <p14:creationId xmlns:p14="http://schemas.microsoft.com/office/powerpoint/2010/main" val="2692975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rgbClr val="FF0000"/>
              </a:solidFill>
            </a:endParaRPr>
          </a:p>
          <a:p>
            <a:r>
              <a:rPr lang="en-US" dirty="0" smtClean="0">
                <a:solidFill>
                  <a:srgbClr val="FF0000"/>
                </a:solidFill>
              </a:rPr>
              <a:t>Evidence-based</a:t>
            </a:r>
            <a:r>
              <a:rPr lang="en-US" baseline="0" dirty="0" smtClean="0">
                <a:solidFill>
                  <a:srgbClr val="FF0000"/>
                </a:solidFill>
              </a:rPr>
              <a:t> means that there is research that shows that the program is effective in preventing falls. The CDC has identified a number of evidence-based fall prevention programs that are intended to decrease falls and injuries from falls.</a:t>
            </a:r>
          </a:p>
          <a:p>
            <a:endParaRPr lang="en-US" baseline="0" dirty="0" smtClean="0">
              <a:solidFill>
                <a:srgbClr val="FF0000"/>
              </a:solidFill>
            </a:endParaRPr>
          </a:p>
          <a:p>
            <a:r>
              <a:rPr lang="en-US" baseline="0" dirty="0" smtClean="0">
                <a:solidFill>
                  <a:srgbClr val="FF0000"/>
                </a:solidFill>
              </a:rPr>
              <a:t>We want to tell you about some of those programs and encourage you to find one in your area or talk to your doctor or health care provider about a program that is right for you.</a:t>
            </a:r>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fld id="{53B7D1DA-A005-47D7-9042-0270F711DA46}" type="slidenum">
              <a:rPr lang="en-US" smtClean="0"/>
              <a:pPr/>
              <a:t>21</a:t>
            </a:fld>
            <a:endParaRPr lang="en-US" dirty="0"/>
          </a:p>
        </p:txBody>
      </p:sp>
    </p:spTree>
    <p:extLst>
      <p:ext uri="{BB962C8B-B14F-4D97-AF65-F5344CB8AC3E}">
        <p14:creationId xmlns:p14="http://schemas.microsoft.com/office/powerpoint/2010/main" val="34677997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Otago</a:t>
            </a:r>
            <a:r>
              <a:rPr lang="en-US" sz="1200" kern="1200" dirty="0" smtClean="0">
                <a:solidFill>
                  <a:schemeClr val="tx1"/>
                </a:solidFill>
                <a:effectLst/>
                <a:latin typeface="+mn-lt"/>
                <a:ea typeface="+mn-ea"/>
                <a:cs typeface="+mn-cs"/>
              </a:rPr>
              <a:t> is one evidence based exercise program. This particular program is done one to one by a trained PT and</a:t>
            </a:r>
            <a:r>
              <a:rPr lang="en-US" sz="1200" kern="1200" baseline="0" dirty="0" smtClean="0">
                <a:solidFill>
                  <a:schemeClr val="tx1"/>
                </a:solidFill>
                <a:effectLst/>
                <a:latin typeface="+mn-lt"/>
                <a:ea typeface="+mn-ea"/>
                <a:cs typeface="+mn-cs"/>
              </a:rPr>
              <a:t> is delivered as part of a complete PT program</a:t>
            </a:r>
            <a:r>
              <a:rPr lang="en-US" sz="1200" kern="1200" dirty="0" smtClean="0">
                <a:solidFill>
                  <a:schemeClr val="tx1"/>
                </a:solidFill>
                <a:effectLst/>
                <a:latin typeface="+mn-lt"/>
                <a:ea typeface="+mn-ea"/>
                <a:cs typeface="+mn-cs"/>
              </a:rPr>
              <a:t>. Therefore this program will be paid by Medicare and other insurances which is a nice added benefit.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includes exercise and a community walking program that are designed for you from a menu of exercises that your PT chooses based upon your particular needs.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If you or your physician feel you should begin with PT, be sure your PT includes the OEP</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Otago</a:t>
            </a:r>
            <a:r>
              <a:rPr lang="en-US" sz="1200" kern="1200" dirty="0" smtClean="0">
                <a:solidFill>
                  <a:schemeClr val="tx1"/>
                </a:solidFill>
                <a:effectLst/>
                <a:latin typeface="+mn-lt"/>
                <a:ea typeface="+mn-ea"/>
                <a:cs typeface="+mn-cs"/>
              </a:rPr>
              <a:t> is great start for later taking a Stepping On program and is especially helpful for people who are not quite ready to exercise on their own without someone holding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a:t>
            </a:r>
            <a:r>
              <a:rPr lang="en-US" baseline="0" dirty="0" smtClean="0"/>
              <a:t> release on file with www.ncoa.org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Visit </a:t>
            </a:r>
            <a:r>
              <a:rPr lang="en-US" sz="1200" dirty="0" smtClean="0">
                <a:hlinkClick r:id="rId3"/>
              </a:rPr>
              <a:t>http://news.unchealthcare.org/news/2013/september/the-otago-exercise-program-reduces-falls-among-older-adults</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22</a:t>
            </a:fld>
            <a:endParaRPr lang="en-US" dirty="0"/>
          </a:p>
        </p:txBody>
      </p:sp>
    </p:spTree>
    <p:extLst>
      <p:ext uri="{BB962C8B-B14F-4D97-AF65-F5344CB8AC3E}">
        <p14:creationId xmlns:p14="http://schemas.microsoft.com/office/powerpoint/2010/main" val="3545786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 a community based group class that includes 8 weekly 2 hour sessions, including peer discussions, gentle exercise, education, and some behavior modification.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particularly aimed at people who have a significant fear of falling. All of the exercises can be done in sitting or supported standing and therefore do not require the same level of mobility as some other programs. It is a great start for later </a:t>
            </a:r>
            <a:r>
              <a:rPr lang="en-US" sz="1200" kern="1200" dirty="0" err="1" smtClean="0">
                <a:solidFill>
                  <a:schemeClr val="tx1"/>
                </a:solidFill>
                <a:effectLst/>
                <a:latin typeface="+mn-lt"/>
                <a:ea typeface="+mn-ea"/>
                <a:cs typeface="+mn-cs"/>
              </a:rPr>
              <a:t>Otago</a:t>
            </a:r>
            <a:r>
              <a:rPr lang="en-US" sz="1200" kern="1200" dirty="0" smtClean="0">
                <a:solidFill>
                  <a:schemeClr val="tx1"/>
                </a:solidFill>
                <a:effectLst/>
                <a:latin typeface="+mn-lt"/>
                <a:ea typeface="+mn-ea"/>
                <a:cs typeface="+mn-cs"/>
              </a:rPr>
              <a:t> or Stepping On programs.</a:t>
            </a:r>
          </a:p>
          <a:p>
            <a:endParaRPr lang="en-US" dirty="0" smtClean="0"/>
          </a:p>
        </p:txBody>
      </p:sp>
      <p:sp>
        <p:nvSpPr>
          <p:cNvPr id="4" name="Slide Number Placeholder 3"/>
          <p:cNvSpPr>
            <a:spLocks noGrp="1"/>
          </p:cNvSpPr>
          <p:nvPr>
            <p:ph type="sldNum" sz="quarter" idx="10"/>
          </p:nvPr>
        </p:nvSpPr>
        <p:spPr/>
        <p:txBody>
          <a:bodyPr/>
          <a:lstStyle/>
          <a:p>
            <a:fld id="{53B7D1DA-A005-47D7-9042-0270F711DA46}" type="slidenum">
              <a:rPr lang="en-US" smtClean="0"/>
              <a:pPr/>
              <a:t>23</a:t>
            </a:fld>
            <a:endParaRPr lang="en-US" dirty="0"/>
          </a:p>
        </p:txBody>
      </p:sp>
    </p:spTree>
    <p:extLst>
      <p:ext uri="{BB962C8B-B14F-4D97-AF65-F5344CB8AC3E}">
        <p14:creationId xmlns:p14="http://schemas.microsoft.com/office/powerpoint/2010/main" val="1519809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Stepping On is also a community based group class that is 7 weekly 2-hour classes including peer discussion, exercise, and weekly expert lectures. It is a great follow up to </a:t>
            </a:r>
            <a:r>
              <a:rPr lang="en-US" sz="1200" kern="1200" dirty="0" err="1" smtClean="0">
                <a:solidFill>
                  <a:schemeClr val="tx1"/>
                </a:solidFill>
                <a:effectLst/>
                <a:latin typeface="+mn-lt"/>
                <a:ea typeface="+mn-ea"/>
                <a:cs typeface="+mn-cs"/>
              </a:rPr>
              <a:t>Otago</a:t>
            </a:r>
            <a:r>
              <a:rPr lang="en-US" sz="1200" kern="1200" dirty="0" smtClean="0">
                <a:solidFill>
                  <a:schemeClr val="tx1"/>
                </a:solidFill>
                <a:effectLst/>
                <a:latin typeface="+mn-lt"/>
                <a:ea typeface="+mn-ea"/>
                <a:cs typeface="+mn-cs"/>
              </a:rPr>
              <a:t> exercises with your PT.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Stepping On classes include standing exercises that are done by a chair independently and may tax your balance and strength a little more than </a:t>
            </a:r>
            <a:r>
              <a:rPr lang="en-US" sz="1200" kern="1200" dirty="0" err="1" smtClean="0">
                <a:solidFill>
                  <a:schemeClr val="tx1"/>
                </a:solidFill>
                <a:effectLst/>
                <a:latin typeface="+mn-lt"/>
                <a:ea typeface="+mn-ea"/>
                <a:cs typeface="+mn-cs"/>
              </a:rPr>
              <a:t>Otago</a:t>
            </a:r>
            <a:r>
              <a:rPr lang="en-US" sz="1200" kern="1200" dirty="0" smtClean="0">
                <a:solidFill>
                  <a:schemeClr val="tx1"/>
                </a:solidFill>
                <a:effectLst/>
                <a:latin typeface="+mn-lt"/>
                <a:ea typeface="+mn-ea"/>
                <a:cs typeface="+mn-cs"/>
              </a:rPr>
              <a:t> and Matter of Balance. You should feel safe standing and walking independently before you begin Stepping 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Visit </a:t>
            </a:r>
            <a:r>
              <a:rPr lang="en-US" dirty="0" smtClean="0">
                <a:hlinkClick r:id="rId3"/>
              </a:rPr>
              <a:t>https://wihealthyaging.org/stepping-on</a:t>
            </a:r>
            <a:r>
              <a:rPr lang="en-US" dirty="0" smtClean="0"/>
              <a:t> </a:t>
            </a:r>
          </a:p>
          <a:p>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24</a:t>
            </a:fld>
            <a:endParaRPr lang="en-US" dirty="0"/>
          </a:p>
        </p:txBody>
      </p:sp>
    </p:spTree>
    <p:extLst>
      <p:ext uri="{BB962C8B-B14F-4D97-AF65-F5344CB8AC3E}">
        <p14:creationId xmlns:p14="http://schemas.microsoft.com/office/powerpoint/2010/main" val="1123575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Tai Chi is a fantastic program for ongoing fitness and balance training after you have completed Stepping On and/or your community walking program.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does not include an educational component, nor is it limited in length. Classes are usually ongoing and not limited to certain weeks so it is great for ongoing fitness.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Participants should be able to stand on one leg for more than 5 or more seconds, not be fearful of falling, and have an active lifestyle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Tai Chi has been shown to have remarkable benefits including, decreased fall risk, decreased stress, improvements in existing medical conditions, and improved mental health.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 have low fall risk,</a:t>
            </a:r>
            <a:r>
              <a:rPr lang="en-US" baseline="0" dirty="0" smtClean="0"/>
              <a:t> have not had falls in the past year </a:t>
            </a:r>
            <a:r>
              <a:rPr lang="en-US" dirty="0" smtClean="0"/>
              <a:t>and have been quite active, Tai Chi is an excellent choice</a:t>
            </a:r>
            <a:r>
              <a:rPr lang="en-US" baseline="0" dirty="0" smtClean="0"/>
              <a:t> for your health and to maintain a low fall risk.  There are seated Tai Chi classes and regular standing Tai Chi classes. If you cannot stand on one leg &gt; 5 sec, begin with seated Tai Chi (pictured here) and/or Stepping On.</a:t>
            </a:r>
            <a:endParaRPr lang="en-US" dirty="0" smtClean="0"/>
          </a:p>
          <a:p>
            <a:endParaRPr lang="en-US" dirty="0" smtClean="0"/>
          </a:p>
          <a:p>
            <a:endParaRPr lang="en-US" dirty="0" smtClean="0"/>
          </a:p>
          <a:p>
            <a:endParaRPr lang="en-US" dirty="0" smtClean="0"/>
          </a:p>
          <a:p>
            <a:pPr marL="0" indent="0">
              <a:buNone/>
              <a:defRPr/>
            </a:pPr>
            <a:r>
              <a:rPr lang="en-US" altLang="en-US" b="1" dirty="0" smtClean="0"/>
              <a:t>Notes for speakers only</a:t>
            </a:r>
          </a:p>
          <a:p>
            <a:pPr marL="0" indent="0">
              <a:buNone/>
              <a:defRPr/>
            </a:pPr>
            <a:r>
              <a:rPr lang="en-US" altLang="en-US" dirty="0" smtClean="0"/>
              <a:t>Increases flexibility and muscle strength </a:t>
            </a:r>
            <a:r>
              <a:rPr lang="en-US" altLang="en-US" sz="1200" dirty="0" smtClean="0"/>
              <a:t>(Tsang, et. al., 2004; Wu, et al., 2002)</a:t>
            </a:r>
          </a:p>
          <a:p>
            <a:pPr marL="0" indent="0">
              <a:buNone/>
              <a:defRPr/>
            </a:pPr>
            <a:r>
              <a:rPr lang="en-US" altLang="en-US" dirty="0" smtClean="0"/>
              <a:t>Improves balance </a:t>
            </a:r>
            <a:r>
              <a:rPr lang="en-US" altLang="en-US" sz="1200" dirty="0" smtClean="0"/>
              <a:t>(Tsang, et. al., 2004; Wu, et al., 2002)</a:t>
            </a:r>
          </a:p>
          <a:p>
            <a:pPr marL="0" indent="0">
              <a:buNone/>
              <a:defRPr/>
            </a:pPr>
            <a:r>
              <a:rPr lang="en-US" altLang="en-US" dirty="0" smtClean="0"/>
              <a:t>Improves gait </a:t>
            </a:r>
            <a:r>
              <a:rPr lang="en-US" altLang="en-US" sz="1200" dirty="0" smtClean="0"/>
              <a:t>(Tsang, et. al., 2004; Wu, et al., 2002)</a:t>
            </a:r>
          </a:p>
          <a:p>
            <a:pPr marL="0" indent="0">
              <a:buNone/>
              <a:defRPr/>
            </a:pPr>
            <a:r>
              <a:rPr lang="en-US" altLang="en-US" dirty="0" smtClean="0"/>
              <a:t>Improves posture </a:t>
            </a:r>
            <a:r>
              <a:rPr lang="en-US" altLang="en-US" sz="1200" dirty="0" smtClean="0"/>
              <a:t>(Liam, 2006;Tsang, et. al., 2004; Wu, et al., 2002)</a:t>
            </a:r>
          </a:p>
          <a:p>
            <a:pPr marL="0" indent="0">
              <a:buNone/>
              <a:defRPr/>
            </a:pPr>
            <a:r>
              <a:rPr lang="en-US" altLang="en-US" dirty="0" smtClean="0"/>
              <a:t>Improves body awareness </a:t>
            </a:r>
            <a:r>
              <a:rPr lang="en-US" altLang="en-US" sz="1200" dirty="0" smtClean="0"/>
              <a:t>(American Arthritis Foundation, 2008)</a:t>
            </a:r>
          </a:p>
          <a:p>
            <a:pPr marL="0" indent="0">
              <a:buNone/>
              <a:defRPr/>
            </a:pPr>
            <a:r>
              <a:rPr lang="en-US" altLang="en-US" dirty="0" smtClean="0"/>
              <a:t>Improves health and fitness </a:t>
            </a:r>
            <a:r>
              <a:rPr lang="en-US" altLang="en-US" sz="1200" dirty="0" smtClean="0"/>
              <a:t>(American Arthritis Foundation, 2008; Liam, 2006)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25</a:t>
            </a:fld>
            <a:endParaRPr lang="en-US" dirty="0"/>
          </a:p>
        </p:txBody>
      </p:sp>
    </p:spTree>
    <p:extLst>
      <p:ext uri="{BB962C8B-B14F-4D97-AF65-F5344CB8AC3E}">
        <p14:creationId xmlns:p14="http://schemas.microsoft.com/office/powerpoint/2010/main" val="1439903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Sometimes the greatest challenge is just finding the evidence based fall prevention program in your area.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Call or visit your local senior center as a start.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you don’t come up with info there your local Area Agency on Aging or at </a:t>
            </a:r>
            <a:r>
              <a:rPr lang="en-US" sz="1200" u="sng" kern="1200" dirty="0" smtClean="0">
                <a:solidFill>
                  <a:schemeClr val="tx1"/>
                </a:solidFill>
                <a:effectLst/>
                <a:latin typeface="+mn-lt"/>
                <a:ea typeface="+mn-ea"/>
                <a:cs typeface="+mn-cs"/>
                <a:hlinkClick r:id="rId3"/>
              </a:rPr>
              <a:t>www.eldercare.gov</a:t>
            </a:r>
            <a:r>
              <a:rPr lang="en-US" sz="1200" kern="1200" dirty="0" smtClean="0">
                <a:solidFill>
                  <a:schemeClr val="tx1"/>
                </a:solidFill>
                <a:effectLst/>
                <a:latin typeface="+mn-lt"/>
                <a:ea typeface="+mn-ea"/>
                <a:cs typeface="+mn-cs"/>
              </a:rPr>
              <a:t> should be able to steer you in the right direction.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County Council on Aging or Department of Public Health may also offer programs or know where they are.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Hospitals often have educational programs onsite or you can contact your YMCA for programs like Tai Chi.</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Check the websites of the fall prevention programs themselves that we have listed in this program.</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Speaker: Distribute local list of classes/resources here. </a:t>
            </a:r>
          </a:p>
          <a:p>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26</a:t>
            </a:fld>
            <a:endParaRPr lang="en-US" dirty="0"/>
          </a:p>
        </p:txBody>
      </p:sp>
    </p:spTree>
    <p:extLst>
      <p:ext uri="{BB962C8B-B14F-4D97-AF65-F5344CB8AC3E}">
        <p14:creationId xmlns:p14="http://schemas.microsoft.com/office/powerpoint/2010/main" val="3207489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bottom line is if you move more, your body will be stronger and fitter and have a decrease fall risk.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Find something you enjoy and go for it.</a:t>
            </a:r>
          </a:p>
          <a:p>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27</a:t>
            </a:fld>
            <a:endParaRPr lang="en-US" dirty="0"/>
          </a:p>
        </p:txBody>
      </p:sp>
    </p:spTree>
    <p:extLst>
      <p:ext uri="{BB962C8B-B14F-4D97-AF65-F5344CB8AC3E}">
        <p14:creationId xmlns:p14="http://schemas.microsoft.com/office/powerpoint/2010/main" val="3207489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28</a:t>
            </a:fld>
            <a:endParaRPr lang="en-US" dirty="0"/>
          </a:p>
        </p:txBody>
      </p:sp>
    </p:spTree>
    <p:extLst>
      <p:ext uri="{BB962C8B-B14F-4D97-AF65-F5344CB8AC3E}">
        <p14:creationId xmlns:p14="http://schemas.microsoft.com/office/powerpoint/2010/main" val="483026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have listed some evidence</a:t>
            </a:r>
            <a:r>
              <a:rPr lang="en-US" baseline="0" dirty="0" smtClean="0"/>
              <a:t> based resources for you on line and provided some pamphlets for you as well. </a:t>
            </a:r>
          </a:p>
          <a:p>
            <a:endParaRPr lang="en-US" baseline="0" dirty="0" smtClean="0"/>
          </a:p>
          <a:p>
            <a:r>
              <a:rPr lang="en-US" baseline="0" dirty="0" smtClean="0"/>
              <a:t>We hope this is a good year for you in working to prevent falls.</a:t>
            </a:r>
          </a:p>
          <a:p>
            <a:endParaRPr lang="en-US" baseline="0" dirty="0" smtClean="0"/>
          </a:p>
          <a:p>
            <a:r>
              <a:rPr lang="en-US" b="1" baseline="0" dirty="0" smtClean="0"/>
              <a:t>Note to presenters – you will need to provide pamphlets as recommended from the STEADI or revise the text.</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29</a:t>
            </a:fld>
            <a:endParaRPr lang="en-US" dirty="0"/>
          </a:p>
        </p:txBody>
      </p:sp>
    </p:spTree>
    <p:extLst>
      <p:ext uri="{BB962C8B-B14F-4D97-AF65-F5344CB8AC3E}">
        <p14:creationId xmlns:p14="http://schemas.microsoft.com/office/powerpoint/2010/main" val="378687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good news is – yes, falls are largely preventable with simple measures. Come learn how.</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FF0000"/>
                </a:solidFill>
                <a:effectLst/>
                <a:latin typeface="+mn-lt"/>
                <a:ea typeface="+mn-ea"/>
                <a:cs typeface="+mn-cs"/>
              </a:rPr>
              <a:t>Notes for presenters to</a:t>
            </a:r>
            <a:r>
              <a:rPr lang="en-US" sz="1200" b="1" kern="1200" baseline="0" dirty="0" smtClean="0">
                <a:solidFill>
                  <a:srgbClr val="FF0000"/>
                </a:solidFill>
                <a:effectLst/>
                <a:latin typeface="+mn-lt"/>
                <a:ea typeface="+mn-ea"/>
                <a:cs typeface="+mn-cs"/>
              </a:rPr>
              <a:t> keep in mind, but don’t necessarily need to state:</a:t>
            </a:r>
            <a:endParaRPr lang="en-US" sz="1200" b="1"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effectLst/>
                <a:latin typeface="+mn-lt"/>
                <a:ea typeface="+mn-ea"/>
                <a:cs typeface="+mn-cs"/>
              </a:rPr>
              <a:t>Falls are experienced by many older adults—a common experience; managing fall risk is a “normal” part of aging.  However, falls themselves are NOT a normal part of aging. </a:t>
            </a:r>
            <a:endParaRPr lang="en-US" dirty="0" smtClean="0"/>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a:t>
            </a:fld>
            <a:endParaRPr lang="en-US" dirty="0"/>
          </a:p>
        </p:txBody>
      </p:sp>
    </p:spTree>
    <p:extLst>
      <p:ext uri="{BB962C8B-B14F-4D97-AF65-F5344CB8AC3E}">
        <p14:creationId xmlns:p14="http://schemas.microsoft.com/office/powerpoint/2010/main" val="2282360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33</a:t>
            </a:fld>
            <a:endParaRPr lang="en-US" dirty="0"/>
          </a:p>
        </p:txBody>
      </p:sp>
    </p:spTree>
    <p:extLst>
      <p:ext uri="{BB962C8B-B14F-4D97-AF65-F5344CB8AC3E}">
        <p14:creationId xmlns:p14="http://schemas.microsoft.com/office/powerpoint/2010/main" val="396023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we are going to talk about what a fall and fear of falling are and their impact on us.</a:t>
            </a:r>
            <a:r>
              <a:rPr lang="en-US"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We will also talk about</a:t>
            </a:r>
            <a:r>
              <a:rPr lang="en-US" sz="1200" kern="1200" dirty="0" smtClean="0">
                <a:solidFill>
                  <a:schemeClr val="tx1"/>
                </a:solidFill>
                <a:effectLst/>
                <a:latin typeface="+mn-lt"/>
                <a:ea typeface="+mn-ea"/>
                <a:cs typeface="+mn-cs"/>
              </a:rPr>
              <a:t> what makes an older person more at risk for falls. These are called risk factors.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will also talk about action steps you can take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reduce your risk of falling. </a:t>
            </a:r>
          </a:p>
          <a:p>
            <a:pPr lvl="0"/>
            <a:endParaRPr lang="en-US" dirty="0" smtClean="0"/>
          </a:p>
        </p:txBody>
      </p:sp>
      <p:sp>
        <p:nvSpPr>
          <p:cNvPr id="4" name="Slide Number Placeholder 3"/>
          <p:cNvSpPr>
            <a:spLocks noGrp="1"/>
          </p:cNvSpPr>
          <p:nvPr>
            <p:ph type="sldNum" sz="quarter" idx="10"/>
          </p:nvPr>
        </p:nvSpPr>
        <p:spPr/>
        <p:txBody>
          <a:bodyPr/>
          <a:lstStyle/>
          <a:p>
            <a:fld id="{53B7D1DA-A005-47D7-9042-0270F711DA46}" type="slidenum">
              <a:rPr lang="en-US" smtClean="0"/>
              <a:pPr/>
              <a:t>4</a:t>
            </a:fld>
            <a:endParaRPr lang="en-US" dirty="0"/>
          </a:p>
        </p:txBody>
      </p:sp>
    </p:spTree>
    <p:extLst>
      <p:ext uri="{BB962C8B-B14F-4D97-AF65-F5344CB8AC3E}">
        <p14:creationId xmlns:p14="http://schemas.microsoft.com/office/powerpoint/2010/main" val="136112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 what is a fall exactly? Landing on the ground or some lower surface when you didn’t intend to is a fall. This includes slips and trips.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Accidents that cause you to fall (like getting run into by a scooter or shopping cart by someone else) are not considered falls.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do not have to land on the ground to have fallen. For example, if you stand up from a chair and lose your balance and fall back into the chair, that is considered a fall.</a:t>
            </a:r>
          </a:p>
          <a:p>
            <a:endParaRPr lang="en-US" dirty="0" smtClean="0"/>
          </a:p>
          <a:p>
            <a:endParaRPr lang="en-US" dirty="0" smtClean="0"/>
          </a:p>
          <a:p>
            <a:endParaRPr lang="en-US" dirty="0" smtClean="0"/>
          </a:p>
          <a:p>
            <a:endParaRPr lang="en-US" baseline="0" dirty="0" smtClean="0"/>
          </a:p>
          <a:p>
            <a:endParaRPr lang="en-US" dirty="0" smtClean="0"/>
          </a:p>
          <a:p>
            <a:r>
              <a:rPr lang="en-US" b="1" dirty="0" smtClean="0"/>
              <a:t> </a:t>
            </a:r>
            <a:endParaRPr lang="en-US" b="1"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5</a:t>
            </a:fld>
            <a:endParaRPr lang="en-US" dirty="0"/>
          </a:p>
        </p:txBody>
      </p:sp>
    </p:spTree>
    <p:extLst>
      <p:ext uri="{BB962C8B-B14F-4D97-AF65-F5344CB8AC3E}">
        <p14:creationId xmlns:p14="http://schemas.microsoft.com/office/powerpoint/2010/main" val="215665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had a fall in the past year?</a:t>
            </a:r>
          </a:p>
          <a:p>
            <a:endParaRPr lang="en-US" dirty="0" smtClean="0"/>
          </a:p>
          <a:p>
            <a:r>
              <a:rPr lang="en-US" dirty="0" smtClean="0"/>
              <a:t>Were you hurt?</a:t>
            </a:r>
          </a:p>
          <a:p>
            <a:endParaRPr lang="en-US" dirty="0" smtClean="0"/>
          </a:p>
          <a:p>
            <a:r>
              <a:rPr lang="en-US" dirty="0" smtClean="0"/>
              <a:t>Do you worry about falling?</a:t>
            </a:r>
          </a:p>
          <a:p>
            <a:endParaRPr lang="en-US" dirty="0" smtClean="0"/>
          </a:p>
          <a:p>
            <a:r>
              <a:rPr lang="en-US" dirty="0" smtClean="0"/>
              <a:t>Do you feel unsteady when standing or walking?</a:t>
            </a:r>
          </a:p>
          <a:p>
            <a:endParaRPr lang="en-US" dirty="0" smtClean="0"/>
          </a:p>
          <a:p>
            <a:endParaRPr lang="en-US" dirty="0" smtClean="0"/>
          </a:p>
          <a:p>
            <a:r>
              <a:rPr lang="en-US" dirty="0" smtClean="0"/>
              <a:t>As we go through</a:t>
            </a:r>
            <a:r>
              <a:rPr lang="en-US" baseline="0" dirty="0" smtClean="0"/>
              <a:t> the risk factors for falls, think about what might have been the cause of any recent falls that you have had.</a:t>
            </a:r>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6</a:t>
            </a:fld>
            <a:endParaRPr lang="en-US" dirty="0"/>
          </a:p>
        </p:txBody>
      </p:sp>
    </p:spTree>
    <p:extLst>
      <p:ext uri="{BB962C8B-B14F-4D97-AF65-F5344CB8AC3E}">
        <p14:creationId xmlns:p14="http://schemas.microsoft.com/office/powerpoint/2010/main" val="348616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asked,</a:t>
            </a:r>
            <a:r>
              <a:rPr lang="en-US" baseline="0" dirty="0" smtClean="0"/>
              <a:t> “Are you afraid of falling?”—many people will say, “No, I’m not afraid, I’m just more careful.”  A fear of falling is defined as a lasting concern about falling that may cause a person to stop doing activities s/he remains able to do.</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instance if a person stays in most of the winter because of concerns about a slip on ice, then the ice and fear of falling is limiting their activities and social interaction. This fear of falling is in itself a risk factor for falls. </a:t>
            </a:r>
          </a:p>
          <a:p>
            <a:endParaRPr lang="en-US"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7</a:t>
            </a:fld>
            <a:endParaRPr lang="en-US" dirty="0"/>
          </a:p>
        </p:txBody>
      </p:sp>
    </p:spTree>
    <p:extLst>
      <p:ext uri="{BB962C8B-B14F-4D97-AF65-F5344CB8AC3E}">
        <p14:creationId xmlns:p14="http://schemas.microsoft.com/office/powerpoint/2010/main" val="281279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why does a fear of falling matter to us? Well it can stop a person from doing some of their favorite activities that are important to their mental and physical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Legs weaken with inactivity. When we sit, we lose the muscles that we need to use to stand and walk and move. Inactivity leads to falls due to the change in muscle of strength and balance and coordination.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may make the person feel alone if they cut out the activities that are socially active which can result in depression or anxiety.</a:t>
            </a:r>
          </a:p>
          <a:p>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8</a:t>
            </a:fld>
            <a:endParaRPr lang="en-US" dirty="0"/>
          </a:p>
        </p:txBody>
      </p:sp>
    </p:spTree>
    <p:extLst>
      <p:ext uri="{BB962C8B-B14F-4D97-AF65-F5344CB8AC3E}">
        <p14:creationId xmlns:p14="http://schemas.microsoft.com/office/powerpoint/2010/main" val="1809760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three main types of risk factors and we talk about them individually. Most falls experienced by older adults result from the interaction of a number of risk factors. We don’t all have all risk factors. We each have our own set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risk factors.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physical risk factors are changes in your body that increase your risk for a fall. For instance if you are inactive and you sit and your legs become weak.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Behavioral risk factors are things we do or don’t do that increase our fall risk. This could be taking greater risk like climbing a ladder to remove leaves from the roof and gutters even though at 82 you think it might not be a good idea.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Environmental risk factors are hazard in our home or community. Porch steps without a railing, a toilet that is too low or a tub without grab bars are examples.</a:t>
            </a:r>
          </a:p>
          <a:p>
            <a:endParaRPr lang="en-US" b="1" u="sng" dirty="0"/>
          </a:p>
        </p:txBody>
      </p:sp>
      <p:sp>
        <p:nvSpPr>
          <p:cNvPr id="4" name="Slide Number Placeholder 3"/>
          <p:cNvSpPr>
            <a:spLocks noGrp="1"/>
          </p:cNvSpPr>
          <p:nvPr>
            <p:ph type="sldNum" sz="quarter" idx="10"/>
          </p:nvPr>
        </p:nvSpPr>
        <p:spPr/>
        <p:txBody>
          <a:bodyPr/>
          <a:lstStyle/>
          <a:p>
            <a:fld id="{53B7D1DA-A005-47D7-9042-0270F711DA46}" type="slidenum">
              <a:rPr lang="en-US" smtClean="0"/>
              <a:pPr/>
              <a:t>9</a:t>
            </a:fld>
            <a:endParaRPr lang="en-US" dirty="0"/>
          </a:p>
        </p:txBody>
      </p:sp>
    </p:spTree>
    <p:extLst>
      <p:ext uri="{BB962C8B-B14F-4D97-AF65-F5344CB8AC3E}">
        <p14:creationId xmlns:p14="http://schemas.microsoft.com/office/powerpoint/2010/main" val="2886726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67C812-D553-4743-A72C-46AD19B66664}"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894759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37E88-14A1-43FC-A975-B619EF7B60A4}"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65886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584653-914B-4ABC-B9B2-3FAF866E60DF}"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007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EE0FA4-399A-428A-B334-4E064B3A6FD0}"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01719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F6692A-BD75-401E-9DAC-03B6A08ED3F1}"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5079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946B6A-CC99-4682-A299-A6818BB6C530}"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904431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7408A-2EBD-4F13-BA8A-DF887391BC92}"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503017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16196-FBF3-44F2-9976-56BA376D22DC}"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60083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F6C836-5B19-4AB5-99D2-89530E029712}"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307200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94FFF-D636-4B6C-A701-689050D18F6D}" type="datetime1">
              <a:rPr lang="en-US" smtClean="0"/>
              <a:t>8/1/2017</a:t>
            </a:fld>
            <a:endParaRPr lang="en-US" dirty="0"/>
          </a:p>
        </p:txBody>
      </p:sp>
      <p:sp>
        <p:nvSpPr>
          <p:cNvPr id="5" name="Footer Placeholder 4"/>
          <p:cNvSpPr>
            <a:spLocks noGrp="1"/>
          </p:cNvSpPr>
          <p:nvPr>
            <p:ph type="ftr" sz="quarter" idx="11"/>
          </p:nvPr>
        </p:nvSpPr>
        <p:spPr/>
        <p:txBody>
          <a:bodyPr/>
          <a:lstStyle/>
          <a:p>
            <a:r>
              <a:rPr lang="en-US" smtClean="0"/>
              <a:t>All Rights Reserved 2017</a:t>
            </a:r>
            <a:endParaRPr lang="en-US" dirty="0"/>
          </a:p>
        </p:txBody>
      </p:sp>
      <p:sp>
        <p:nvSpPr>
          <p:cNvPr id="6" name="Slide Number Placeholder 5"/>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1061192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B9ED94-A629-4F8A-A147-436AF79C9F28}" type="datetime1">
              <a:rPr lang="en-US" smtClean="0"/>
              <a:t>8/1/2017</a:t>
            </a:fld>
            <a:endParaRPr lang="en-US" dirty="0"/>
          </a:p>
        </p:txBody>
      </p:sp>
      <p:sp>
        <p:nvSpPr>
          <p:cNvPr id="6" name="Footer Placeholder 5"/>
          <p:cNvSpPr>
            <a:spLocks noGrp="1"/>
          </p:cNvSpPr>
          <p:nvPr>
            <p:ph type="ftr" sz="quarter" idx="11"/>
          </p:nvPr>
        </p:nvSpPr>
        <p:spPr/>
        <p:txBody>
          <a:bodyPr/>
          <a:lstStyle/>
          <a:p>
            <a:r>
              <a:rPr lang="en-US" smtClean="0"/>
              <a:t>All Rights Reserved 2017</a:t>
            </a:r>
            <a:endParaRPr lang="en-US" dirty="0"/>
          </a:p>
        </p:txBody>
      </p:sp>
      <p:sp>
        <p:nvSpPr>
          <p:cNvPr id="7" name="Slide Number Placeholder 6"/>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64642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D62BB9-FA7E-47BA-93D8-16E27DD6B6A6}" type="datetime1">
              <a:rPr lang="en-US" smtClean="0"/>
              <a:t>8/1/2017</a:t>
            </a:fld>
            <a:endParaRPr lang="en-US" dirty="0"/>
          </a:p>
        </p:txBody>
      </p:sp>
      <p:sp>
        <p:nvSpPr>
          <p:cNvPr id="8" name="Footer Placeholder 7"/>
          <p:cNvSpPr>
            <a:spLocks noGrp="1"/>
          </p:cNvSpPr>
          <p:nvPr>
            <p:ph type="ftr" sz="quarter" idx="11"/>
          </p:nvPr>
        </p:nvSpPr>
        <p:spPr/>
        <p:txBody>
          <a:bodyPr/>
          <a:lstStyle/>
          <a:p>
            <a:r>
              <a:rPr lang="en-US" smtClean="0"/>
              <a:t>All Rights Reserved 2017</a:t>
            </a:r>
            <a:endParaRPr lang="en-US" dirty="0"/>
          </a:p>
        </p:txBody>
      </p:sp>
      <p:sp>
        <p:nvSpPr>
          <p:cNvPr id="9" name="Slide Number Placeholder 8"/>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3893007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B2974E1-EE80-47ED-BBF9-6A19A9E19F06}" type="datetime1">
              <a:rPr lang="en-US" smtClean="0"/>
              <a:t>8/1/2017</a:t>
            </a:fld>
            <a:endParaRPr lang="en-US" dirty="0"/>
          </a:p>
        </p:txBody>
      </p:sp>
      <p:sp>
        <p:nvSpPr>
          <p:cNvPr id="4" name="Footer Placeholder 3"/>
          <p:cNvSpPr>
            <a:spLocks noGrp="1"/>
          </p:cNvSpPr>
          <p:nvPr>
            <p:ph type="ftr" sz="quarter" idx="11"/>
          </p:nvPr>
        </p:nvSpPr>
        <p:spPr/>
        <p:txBody>
          <a:bodyPr/>
          <a:lstStyle/>
          <a:p>
            <a:r>
              <a:rPr lang="en-US" smtClean="0"/>
              <a:t>All Rights Reserved 2017</a:t>
            </a:r>
            <a:endParaRPr lang="en-US" dirty="0"/>
          </a:p>
        </p:txBody>
      </p:sp>
      <p:sp>
        <p:nvSpPr>
          <p:cNvPr id="5" name="Slide Number Placeholder 4"/>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46982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83F5A-DDEA-43F6-896E-FD59CA7B410B}" type="datetime1">
              <a:rPr lang="en-US" smtClean="0"/>
              <a:t>8/1/2017</a:t>
            </a:fld>
            <a:endParaRPr lang="en-US" dirty="0"/>
          </a:p>
        </p:txBody>
      </p:sp>
      <p:sp>
        <p:nvSpPr>
          <p:cNvPr id="3" name="Footer Placeholder 2"/>
          <p:cNvSpPr>
            <a:spLocks noGrp="1"/>
          </p:cNvSpPr>
          <p:nvPr>
            <p:ph type="ftr" sz="quarter" idx="11"/>
          </p:nvPr>
        </p:nvSpPr>
        <p:spPr/>
        <p:txBody>
          <a:bodyPr/>
          <a:lstStyle/>
          <a:p>
            <a:r>
              <a:rPr lang="en-US" smtClean="0"/>
              <a:t>All Rights Reserved 2017</a:t>
            </a:r>
            <a:endParaRPr lang="en-US" dirty="0"/>
          </a:p>
        </p:txBody>
      </p:sp>
      <p:sp>
        <p:nvSpPr>
          <p:cNvPr id="4" name="Slide Number Placeholder 3"/>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4273839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5AE51-6781-49F9-B319-424071F3B37A}" type="datetime1">
              <a:rPr lang="en-US" smtClean="0"/>
              <a:t>8/1/2017</a:t>
            </a:fld>
            <a:endParaRPr lang="en-US" dirty="0"/>
          </a:p>
        </p:txBody>
      </p:sp>
      <p:sp>
        <p:nvSpPr>
          <p:cNvPr id="6" name="Footer Placeholder 5"/>
          <p:cNvSpPr>
            <a:spLocks noGrp="1"/>
          </p:cNvSpPr>
          <p:nvPr>
            <p:ph type="ftr" sz="quarter" idx="11"/>
          </p:nvPr>
        </p:nvSpPr>
        <p:spPr/>
        <p:txBody>
          <a:bodyPr/>
          <a:lstStyle/>
          <a:p>
            <a:r>
              <a:rPr lang="en-US" smtClean="0"/>
              <a:t>All Rights Reserved 2017</a:t>
            </a:r>
            <a:endParaRPr lang="en-US" dirty="0"/>
          </a:p>
        </p:txBody>
      </p:sp>
      <p:sp>
        <p:nvSpPr>
          <p:cNvPr id="7" name="Slide Number Placeholder 6"/>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268299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C0068-77C3-412A-8998-03575083A763}" type="datetime1">
              <a:rPr lang="en-US" smtClean="0"/>
              <a:t>8/1/2017</a:t>
            </a:fld>
            <a:endParaRPr lang="en-US" dirty="0"/>
          </a:p>
        </p:txBody>
      </p:sp>
      <p:sp>
        <p:nvSpPr>
          <p:cNvPr id="6" name="Footer Placeholder 5"/>
          <p:cNvSpPr>
            <a:spLocks noGrp="1"/>
          </p:cNvSpPr>
          <p:nvPr>
            <p:ph type="ftr" sz="quarter" idx="11"/>
          </p:nvPr>
        </p:nvSpPr>
        <p:spPr/>
        <p:txBody>
          <a:bodyPr/>
          <a:lstStyle/>
          <a:p>
            <a:r>
              <a:rPr lang="en-US" smtClean="0"/>
              <a:t>All Rights Reserved 2017</a:t>
            </a:r>
            <a:endParaRPr lang="en-US" dirty="0"/>
          </a:p>
        </p:txBody>
      </p:sp>
      <p:sp>
        <p:nvSpPr>
          <p:cNvPr id="7" name="Slide Number Placeholder 6"/>
          <p:cNvSpPr>
            <a:spLocks noGrp="1"/>
          </p:cNvSpPr>
          <p:nvPr>
            <p:ph type="sldNum" sz="quarter" idx="12"/>
          </p:nvPr>
        </p:nvSpPr>
        <p:spPr/>
        <p:txBody>
          <a:body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423052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A37600-4E09-419C-B893-E5259BECA2CA}" type="datetime1">
              <a:rPr lang="en-US" smtClean="0"/>
              <a:t>8/1/2017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All Rights Reserved 2017</a:t>
            </a:r>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E233E5B-FE2E-468F-BE60-DA1F4A3C9A63}" type="slidenum">
              <a:rPr lang="en-US" smtClean="0"/>
              <a:pPr/>
              <a:t>‹#›</a:t>
            </a:fld>
            <a:endParaRPr lang="en-US" dirty="0"/>
          </a:p>
        </p:txBody>
      </p:sp>
    </p:spTree>
    <p:extLst>
      <p:ext uri="{BB962C8B-B14F-4D97-AF65-F5344CB8AC3E}">
        <p14:creationId xmlns:p14="http://schemas.microsoft.com/office/powerpoint/2010/main" val="285624922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ainehealth.org/mob"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hyperlink" Target="https://wihealthyaging.org/stepping-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ldercare.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oa.org/healthy-aging/falls-prevention/falls-prevention-programs-for-older-adult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coa.org/resources/falls-free-coalition-overview/"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aota.org/About-Occupational-Therapy/Patients-Clients/Adults.aspx" TargetMode="External"/><Relationship Id="rId2" Type="http://schemas.openxmlformats.org/officeDocument/2006/relationships/hyperlink" Target="http://www.moveforwardpt.com/symptomsconditionsdetail.aspx?cid=85726fb6-14c4-4c16-9a4c-3736dceac9f0" TargetMode="External"/><Relationship Id="rId1" Type="http://schemas.openxmlformats.org/officeDocument/2006/relationships/slideLayout" Target="../slideLayouts/slideLayout2.xml"/><Relationship Id="rId4" Type="http://schemas.openxmlformats.org/officeDocument/2006/relationships/hyperlink" Target="http://www.aarp.org/livable-communities/info-2014/aarp-home-fit-guide-aging-in-place.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30595" y="1116419"/>
            <a:ext cx="5826719" cy="2934417"/>
          </a:xfrm>
        </p:spPr>
        <p:txBody>
          <a:bodyPr>
            <a:normAutofit/>
          </a:bodyPr>
          <a:lstStyle/>
          <a:p>
            <a:r>
              <a:rPr lang="en-US" i="1" dirty="0" smtClean="0"/>
              <a:t>10 Years </a:t>
            </a:r>
            <a:br>
              <a:rPr lang="en-US" i="1" dirty="0" smtClean="0"/>
            </a:br>
            <a:r>
              <a:rPr lang="en-US" i="1" dirty="0" smtClean="0"/>
              <a:t>Standing Together to Prevent Falls</a:t>
            </a:r>
            <a:endParaRPr lang="en-US" i="1" dirty="0"/>
          </a:p>
        </p:txBody>
      </p:sp>
      <p:sp>
        <p:nvSpPr>
          <p:cNvPr id="6" name="Subtitle 5"/>
          <p:cNvSpPr>
            <a:spLocks noGrp="1"/>
          </p:cNvSpPr>
          <p:nvPr>
            <p:ph type="subTitle" idx="1"/>
          </p:nvPr>
        </p:nvSpPr>
        <p:spPr/>
        <p:txBody>
          <a:bodyPr>
            <a:normAutofit fontScale="55000" lnSpcReduction="20000"/>
          </a:bodyPr>
          <a:lstStyle/>
          <a:p>
            <a:pPr algn="ctr"/>
            <a:endParaRPr lang="en-US" sz="3600" dirty="0" smtClean="0"/>
          </a:p>
          <a:p>
            <a:pPr algn="ctr"/>
            <a:r>
              <a:rPr lang="en-US" sz="2800" b="1" dirty="0" smtClean="0">
                <a:solidFill>
                  <a:schemeClr val="accent2"/>
                </a:solidFill>
              </a:rPr>
              <a:t>AOTA/APTA’s AGPT</a:t>
            </a:r>
            <a:endParaRPr lang="en-US" sz="2800" b="1" dirty="0">
              <a:solidFill>
                <a:schemeClr val="accent2"/>
              </a:solidFill>
            </a:endParaRPr>
          </a:p>
          <a:p>
            <a:pPr algn="ctr"/>
            <a:r>
              <a:rPr lang="en-US" sz="3600" dirty="0" smtClean="0"/>
              <a:t>Fall Prevention Presentation 2017</a:t>
            </a:r>
          </a:p>
          <a:p>
            <a:pPr algn="ctr"/>
            <a:endParaRPr lang="en-US" sz="1200" i="1" dirty="0" smtClean="0"/>
          </a:p>
        </p:txBody>
      </p:sp>
      <p:sp>
        <p:nvSpPr>
          <p:cNvPr id="2" name="TextBox 1"/>
          <p:cNvSpPr txBox="1"/>
          <p:nvPr/>
        </p:nvSpPr>
        <p:spPr>
          <a:xfrm>
            <a:off x="759654" y="4297766"/>
            <a:ext cx="1295547" cy="492443"/>
          </a:xfrm>
          <a:prstGeom prst="rect">
            <a:avLst/>
          </a:prstGeom>
          <a:noFill/>
        </p:spPr>
        <p:txBody>
          <a:bodyPr wrap="none" rtlCol="0">
            <a:spAutoFit/>
          </a:bodyPr>
          <a:lstStyle/>
          <a:p>
            <a:r>
              <a:rPr lang="en-US" sz="800" dirty="0">
                <a:solidFill>
                  <a:schemeClr val="bg1"/>
                </a:solidFill>
              </a:rPr>
              <a:t>Photo © William Provost</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480" y="5858540"/>
            <a:ext cx="2457544" cy="36822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671" y="4954772"/>
            <a:ext cx="1892594" cy="1828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835" y="5582094"/>
            <a:ext cx="2247051" cy="685406"/>
          </a:xfrm>
          <a:prstGeom prst="rect">
            <a:avLst/>
          </a:prstGeom>
        </p:spPr>
      </p:pic>
    </p:spTree>
    <p:extLst>
      <p:ext uri="{BB962C8B-B14F-4D97-AF65-F5344CB8AC3E}">
        <p14:creationId xmlns:p14="http://schemas.microsoft.com/office/powerpoint/2010/main" val="1418665072"/>
      </p:ext>
    </p:extLst>
  </p:cSld>
  <p:clrMapOvr>
    <a:masterClrMapping/>
  </p:clrMapOvr>
  <mc:AlternateContent xmlns:mc="http://schemas.openxmlformats.org/markup-compatibility/2006" xmlns:p14="http://schemas.microsoft.com/office/powerpoint/2010/main">
    <mc:Choice Requires="p14">
      <p:transition spd="slow" p14:dur="2000" advTm="18093"/>
    </mc:Choice>
    <mc:Fallback xmlns="">
      <p:transition spd="slow" advTm="1809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Fall Risk Factors</a:t>
            </a:r>
            <a:endParaRPr lang="en-US" dirty="0"/>
          </a:p>
        </p:txBody>
      </p:sp>
      <p:sp>
        <p:nvSpPr>
          <p:cNvPr id="12" name="Text Placeholder 11"/>
          <p:cNvSpPr>
            <a:spLocks noGrp="1"/>
          </p:cNvSpPr>
          <p:nvPr>
            <p:ph type="body" idx="1"/>
          </p:nvPr>
        </p:nvSpPr>
        <p:spPr>
          <a:xfrm>
            <a:off x="460375" y="1361813"/>
            <a:ext cx="4040188" cy="554501"/>
          </a:xfrm>
        </p:spPr>
        <p:txBody>
          <a:bodyPr/>
          <a:lstStyle/>
          <a:p>
            <a:r>
              <a:rPr lang="en-US" dirty="0" smtClean="0"/>
              <a:t>You CAN change:</a:t>
            </a:r>
            <a:endParaRPr lang="en-US" dirty="0"/>
          </a:p>
        </p:txBody>
      </p:sp>
      <p:sp>
        <p:nvSpPr>
          <p:cNvPr id="13" name="Content Placeholder 12"/>
          <p:cNvSpPr>
            <a:spLocks noGrp="1"/>
          </p:cNvSpPr>
          <p:nvPr>
            <p:ph sz="half" idx="2"/>
          </p:nvPr>
        </p:nvSpPr>
        <p:spPr>
          <a:xfrm>
            <a:off x="307975" y="2009554"/>
            <a:ext cx="4341813" cy="4296892"/>
          </a:xfrm>
        </p:spPr>
        <p:txBody>
          <a:bodyPr>
            <a:normAutofit fontScale="55000" lnSpcReduction="20000"/>
          </a:bodyPr>
          <a:lstStyle/>
          <a:p>
            <a:r>
              <a:rPr lang="en-US" sz="3200" dirty="0" smtClean="0"/>
              <a:t>Physical inactivity</a:t>
            </a:r>
          </a:p>
          <a:p>
            <a:endParaRPr lang="en-US" sz="900" dirty="0" smtClean="0"/>
          </a:p>
          <a:p>
            <a:r>
              <a:rPr lang="en-US" sz="3200" dirty="0" smtClean="0"/>
              <a:t>Home environment</a:t>
            </a:r>
          </a:p>
          <a:p>
            <a:endParaRPr lang="en-US" sz="900" dirty="0" smtClean="0"/>
          </a:p>
          <a:p>
            <a:r>
              <a:rPr lang="en-US" sz="3200" dirty="0" smtClean="0"/>
              <a:t>Vision</a:t>
            </a:r>
          </a:p>
          <a:p>
            <a:endParaRPr lang="en-US" sz="1000" dirty="0" smtClean="0"/>
          </a:p>
          <a:p>
            <a:r>
              <a:rPr lang="en-US" sz="3200" dirty="0" smtClean="0"/>
              <a:t>Medication Use</a:t>
            </a:r>
          </a:p>
          <a:p>
            <a:endParaRPr lang="en-US" sz="1000" dirty="0" smtClean="0"/>
          </a:p>
          <a:p>
            <a:r>
              <a:rPr lang="en-US" sz="3200" dirty="0" smtClean="0"/>
              <a:t>Fear of falling</a:t>
            </a:r>
          </a:p>
          <a:p>
            <a:endParaRPr lang="en-US" sz="1100" dirty="0" smtClean="0"/>
          </a:p>
          <a:p>
            <a:r>
              <a:rPr lang="en-US" sz="3200" dirty="0" smtClean="0"/>
              <a:t>Social isolation</a:t>
            </a:r>
          </a:p>
          <a:p>
            <a:endParaRPr lang="en-US" sz="1100" dirty="0" smtClean="0"/>
          </a:p>
          <a:p>
            <a:r>
              <a:rPr lang="en-US" sz="3200" dirty="0" smtClean="0"/>
              <a:t>Weakness</a:t>
            </a:r>
          </a:p>
          <a:p>
            <a:endParaRPr lang="en-US" sz="1100" dirty="0" smtClean="0"/>
          </a:p>
          <a:p>
            <a:r>
              <a:rPr lang="en-US" sz="3200" dirty="0" smtClean="0"/>
              <a:t>Improper use of assistive devices</a:t>
            </a:r>
            <a:endParaRPr lang="en-US" sz="3200" dirty="0"/>
          </a:p>
        </p:txBody>
      </p:sp>
      <p:sp>
        <p:nvSpPr>
          <p:cNvPr id="14" name="Text Placeholder 13"/>
          <p:cNvSpPr>
            <a:spLocks noGrp="1"/>
          </p:cNvSpPr>
          <p:nvPr>
            <p:ph type="body" sz="quarter" idx="3"/>
          </p:nvPr>
        </p:nvSpPr>
        <p:spPr>
          <a:xfrm>
            <a:off x="4655332" y="1311778"/>
            <a:ext cx="4041775" cy="603506"/>
          </a:xfrm>
        </p:spPr>
        <p:txBody>
          <a:bodyPr/>
          <a:lstStyle/>
          <a:p>
            <a:r>
              <a:rPr lang="en-US" dirty="0" smtClean="0"/>
              <a:t>You CAN’T change:</a:t>
            </a:r>
            <a:endParaRPr lang="en-US" dirty="0"/>
          </a:p>
        </p:txBody>
      </p:sp>
      <p:sp>
        <p:nvSpPr>
          <p:cNvPr id="15" name="Content Placeholder 14"/>
          <p:cNvSpPr>
            <a:spLocks noGrp="1"/>
          </p:cNvSpPr>
          <p:nvPr>
            <p:ph sz="quarter" idx="4"/>
          </p:nvPr>
        </p:nvSpPr>
        <p:spPr>
          <a:xfrm>
            <a:off x="4645025" y="2447779"/>
            <a:ext cx="4041775" cy="1716258"/>
          </a:xfrm>
        </p:spPr>
        <p:txBody>
          <a:bodyPr>
            <a:normAutofit fontScale="77500" lnSpcReduction="20000"/>
          </a:bodyPr>
          <a:lstStyle/>
          <a:p>
            <a:r>
              <a:rPr lang="en-US" sz="3200" dirty="0" smtClean="0"/>
              <a:t>Age</a:t>
            </a:r>
          </a:p>
          <a:p>
            <a:endParaRPr lang="en-US" sz="800" dirty="0" smtClean="0"/>
          </a:p>
          <a:p>
            <a:r>
              <a:rPr lang="en-US" sz="3200" dirty="0" smtClean="0"/>
              <a:t>Gender</a:t>
            </a:r>
          </a:p>
          <a:p>
            <a:endParaRPr lang="en-US" sz="800" dirty="0" smtClean="0"/>
          </a:p>
          <a:p>
            <a:r>
              <a:rPr lang="en-US" sz="3200" dirty="0" smtClean="0"/>
              <a:t>Ethnic background</a:t>
            </a:r>
            <a:endParaRPr lang="en-US" sz="3200" dirty="0"/>
          </a:p>
        </p:txBody>
      </p:sp>
      <p:sp>
        <p:nvSpPr>
          <p:cNvPr id="3" name="Footer Placeholder 2"/>
          <p:cNvSpPr>
            <a:spLocks noGrp="1"/>
          </p:cNvSpPr>
          <p:nvPr>
            <p:ph type="ftr" sz="quarter" idx="11"/>
          </p:nvPr>
        </p:nvSpPr>
        <p:spPr>
          <a:xfrm>
            <a:off x="609599" y="6356156"/>
            <a:ext cx="4622973" cy="365125"/>
          </a:xfrm>
        </p:spPr>
        <p:txBody>
          <a:bodyPr/>
          <a:lstStyle/>
          <a:p>
            <a:r>
              <a:rPr lang="en-US" dirty="0" smtClean="0"/>
              <a:t>All Rights Reserved 2017</a:t>
            </a:r>
            <a:endParaRPr lang="en-US" dirty="0"/>
          </a:p>
        </p:txBody>
      </p:sp>
      <p:sp>
        <p:nvSpPr>
          <p:cNvPr id="5" name="AutoShape 4" descr="Image result for medica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Image result for medic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What can YOU </a:t>
            </a:r>
            <a:r>
              <a:rPr lang="en-US" sz="4400" dirty="0" smtClean="0"/>
              <a:t>do</a:t>
            </a:r>
            <a:r>
              <a:rPr lang="en-US" dirty="0" smtClean="0"/>
              <a:t> to prevent falls?</a:t>
            </a:r>
            <a:endParaRPr lang="en-US" dirty="0"/>
          </a:p>
        </p:txBody>
      </p:sp>
      <p:sp>
        <p:nvSpPr>
          <p:cNvPr id="9" name="Content Placeholder 8"/>
          <p:cNvSpPr>
            <a:spLocks noGrp="1"/>
          </p:cNvSpPr>
          <p:nvPr>
            <p:ph sz="half" idx="1"/>
          </p:nvPr>
        </p:nvSpPr>
        <p:spPr>
          <a:xfrm>
            <a:off x="609600" y="2160589"/>
            <a:ext cx="4097311" cy="3880772"/>
          </a:xfrm>
        </p:spPr>
        <p:txBody>
          <a:bodyPr>
            <a:normAutofit fontScale="62500" lnSpcReduction="20000"/>
          </a:bodyPr>
          <a:lstStyle/>
          <a:p>
            <a:r>
              <a:rPr lang="en-US" sz="3200" b="1" dirty="0" smtClean="0">
                <a:solidFill>
                  <a:schemeClr val="accent2"/>
                </a:solidFill>
              </a:rPr>
              <a:t>Exercise to improve your balance and strength. It takes 50 hours every 6 months to improve balance.</a:t>
            </a:r>
          </a:p>
          <a:p>
            <a:endParaRPr lang="en-US" sz="3200" dirty="0" smtClean="0"/>
          </a:p>
          <a:p>
            <a:r>
              <a:rPr lang="en-US" sz="3200" dirty="0" smtClean="0"/>
              <a:t>Have your doctor or pharmacist review your medicines</a:t>
            </a:r>
          </a:p>
          <a:p>
            <a:endParaRPr lang="en-US" sz="3200" dirty="0" smtClean="0"/>
          </a:p>
          <a:p>
            <a:r>
              <a:rPr lang="en-US" sz="3200" dirty="0" smtClean="0"/>
              <a:t>Have your vision checked</a:t>
            </a:r>
          </a:p>
          <a:p>
            <a:endParaRPr lang="en-US" sz="3200" dirty="0" smtClean="0"/>
          </a:p>
          <a:p>
            <a:r>
              <a:rPr lang="en-US" sz="3200" dirty="0" smtClean="0"/>
              <a:t>Make your home safer</a:t>
            </a:r>
            <a:endParaRPr lang="en-US" sz="32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8292" y="1657918"/>
            <a:ext cx="1948197" cy="4383443"/>
          </a:xfrm>
        </p:spPr>
      </p:pic>
      <p:sp>
        <p:nvSpPr>
          <p:cNvPr id="7" name="Footer Placeholder 6"/>
          <p:cNvSpPr>
            <a:spLocks noGrp="1"/>
          </p:cNvSpPr>
          <p:nvPr>
            <p:ph type="ftr" sz="quarter" idx="11"/>
          </p:nvPr>
        </p:nvSpPr>
        <p:spPr/>
        <p:txBody>
          <a:bodyPr/>
          <a:lstStyle/>
          <a:p>
            <a:r>
              <a:rPr lang="en-US" smtClean="0"/>
              <a:t>All Rights Reserved 2017</a:t>
            </a:r>
            <a:endParaRPr lang="en-US" dirty="0"/>
          </a:p>
        </p:txBody>
      </p:sp>
    </p:spTree>
    <p:extLst>
      <p:ext uri="{BB962C8B-B14F-4D97-AF65-F5344CB8AC3E}">
        <p14:creationId xmlns:p14="http://schemas.microsoft.com/office/powerpoint/2010/main" val="85901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All Rights Reserved 2017</a:t>
            </a:r>
            <a:endParaRPr lang="en-US" dirty="0"/>
          </a:p>
        </p:txBody>
      </p:sp>
      <p:sp>
        <p:nvSpPr>
          <p:cNvPr id="3" name="Title 1"/>
          <p:cNvSpPr txBox="1">
            <a:spLocks/>
          </p:cNvSpPr>
          <p:nvPr/>
        </p:nvSpPr>
        <p:spPr>
          <a:xfrm>
            <a:off x="196948" y="152400"/>
            <a:ext cx="8947052" cy="1143000"/>
          </a:xfrm>
          <a:prstGeom prst="rect">
            <a:avLst/>
          </a:prstGeom>
        </p:spPr>
        <p:txBody>
          <a:bodyPr>
            <a:normAutofit fontScale="975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dirty="0" smtClean="0"/>
              <a:t>Exercise Recommendations</a:t>
            </a:r>
            <a:endParaRPr lang="en-US" dirty="0"/>
          </a:p>
        </p:txBody>
      </p:sp>
      <p:sp>
        <p:nvSpPr>
          <p:cNvPr id="4" name="Content Placeholder 2"/>
          <p:cNvSpPr txBox="1">
            <a:spLocks/>
          </p:cNvSpPr>
          <p:nvPr/>
        </p:nvSpPr>
        <p:spPr>
          <a:xfrm>
            <a:off x="3590239" y="1416813"/>
            <a:ext cx="4546949" cy="4557932"/>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ltLang="en-US" dirty="0" smtClean="0"/>
              <a:t>Talk to your doctor before starting an exercise program.</a:t>
            </a:r>
          </a:p>
          <a:p>
            <a:endParaRPr lang="en-US" altLang="en-US" sz="800" dirty="0" smtClean="0"/>
          </a:p>
          <a:p>
            <a:r>
              <a:rPr lang="en-US" altLang="en-US" dirty="0"/>
              <a:t>Begin with PT or fall </a:t>
            </a:r>
            <a:r>
              <a:rPr lang="en-US" altLang="en-US" dirty="0" smtClean="0"/>
              <a:t>prevention classes.</a:t>
            </a:r>
          </a:p>
          <a:p>
            <a:endParaRPr lang="en-US" altLang="en-US" sz="800" dirty="0" smtClean="0"/>
          </a:p>
          <a:p>
            <a:r>
              <a:rPr lang="en-US" altLang="en-US" dirty="0" smtClean="0"/>
              <a:t>Be sure classes are for </a:t>
            </a:r>
            <a:r>
              <a:rPr lang="en-US" altLang="en-US" i="1" dirty="0" smtClean="0"/>
              <a:t>your</a:t>
            </a:r>
            <a:r>
              <a:rPr lang="en-US" altLang="en-US" dirty="0" smtClean="0"/>
              <a:t> age group &amp;/or ability level.</a:t>
            </a:r>
          </a:p>
          <a:p>
            <a:endParaRPr lang="en-US" altLang="en-US" sz="800" dirty="0" smtClean="0"/>
          </a:p>
          <a:p>
            <a:r>
              <a:rPr lang="en-US" altLang="en-US" dirty="0" smtClean="0"/>
              <a:t>Stick with it!</a:t>
            </a:r>
          </a:p>
        </p:txBody>
      </p:sp>
      <p:pic>
        <p:nvPicPr>
          <p:cNvPr id="8" name="Picture 3" descr="C:\Users\Jane\AppData\Local\Microsoft\Windows\Temporary Internet Files\Content.IE5\LZNK0DET\photogallery_exercise_ideas_for_seniors_08_fu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3546"/>
            <a:ext cx="2663347" cy="34244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1983546"/>
            <a:ext cx="1906074" cy="215444"/>
          </a:xfrm>
          <a:prstGeom prst="rect">
            <a:avLst/>
          </a:prstGeom>
          <a:noFill/>
        </p:spPr>
        <p:txBody>
          <a:bodyPr wrap="square" rtlCol="0">
            <a:spAutoFit/>
          </a:bodyPr>
          <a:lstStyle/>
          <a:p>
            <a:r>
              <a:rPr lang="en-US" sz="800" dirty="0" smtClean="0"/>
              <a:t>www.ncoa.org</a:t>
            </a:r>
            <a:endParaRPr lang="en-US" sz="800" dirty="0"/>
          </a:p>
        </p:txBody>
      </p:sp>
    </p:spTree>
    <p:extLst>
      <p:ext uri="{BB962C8B-B14F-4D97-AF65-F5344CB8AC3E}">
        <p14:creationId xmlns:p14="http://schemas.microsoft.com/office/powerpoint/2010/main" val="730599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All Rights Reserved 2017</a:t>
            </a:r>
            <a:endParaRPr lang="en-US" dirty="0"/>
          </a:p>
        </p:txBody>
      </p:sp>
      <p:sp>
        <p:nvSpPr>
          <p:cNvPr id="3" name="Title 1"/>
          <p:cNvSpPr txBox="1">
            <a:spLocks/>
          </p:cNvSpPr>
          <p:nvPr/>
        </p:nvSpPr>
        <p:spPr>
          <a:xfrm>
            <a:off x="685800" y="274638"/>
            <a:ext cx="8001000" cy="1143000"/>
          </a:xfrm>
          <a:prstGeom prst="rect">
            <a:avLst/>
          </a:prstGeom>
        </p:spPr>
        <p:txBody>
          <a:bodyPr>
            <a:normAutofit fontScale="90000" lnSpcReduction="1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dirty="0" smtClean="0"/>
              <a:t>Environmental </a:t>
            </a:r>
          </a:p>
          <a:p>
            <a:pPr>
              <a:defRPr/>
            </a:pPr>
            <a:r>
              <a:rPr lang="en-US" dirty="0" smtClean="0"/>
              <a:t>Recommendations</a:t>
            </a:r>
            <a:endParaRPr lang="en-US" dirty="0"/>
          </a:p>
        </p:txBody>
      </p:sp>
      <p:sp>
        <p:nvSpPr>
          <p:cNvPr id="4" name="Content Placeholder 2"/>
          <p:cNvSpPr txBox="1">
            <a:spLocks/>
          </p:cNvSpPr>
          <p:nvPr/>
        </p:nvSpPr>
        <p:spPr>
          <a:xfrm>
            <a:off x="382772" y="1690576"/>
            <a:ext cx="4588473" cy="4348717"/>
          </a:xfrm>
          <a:prstGeom prst="rect">
            <a:avLst/>
          </a:prstGeom>
        </p:spPr>
        <p:txBody>
          <a:bodyPr>
            <a:normAutofit fontScale="925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ltLang="en-US" dirty="0" smtClean="0"/>
              <a:t>Identify and eliminate fall hazards in your home and community</a:t>
            </a:r>
          </a:p>
          <a:p>
            <a:pPr marL="109728" indent="0">
              <a:buNone/>
            </a:pPr>
            <a:endParaRPr lang="en-US" altLang="en-US" dirty="0"/>
          </a:p>
          <a:p>
            <a:r>
              <a:rPr lang="en-US" altLang="en-US" i="1" dirty="0" smtClean="0"/>
              <a:t>Check for Safety </a:t>
            </a:r>
            <a:r>
              <a:rPr lang="en-US" altLang="en-US" dirty="0" smtClean="0"/>
              <a:t>Brochure in CDC’s STEADI Toolkit</a:t>
            </a:r>
          </a:p>
          <a:p>
            <a:pPr lvl="1"/>
            <a:endParaRPr lang="en-US" altLang="en-US" dirty="0" smtClean="0"/>
          </a:p>
          <a:p>
            <a:r>
              <a:rPr lang="en-US" altLang="en-US" dirty="0" smtClean="0"/>
              <a:t>An OT or PT </a:t>
            </a:r>
            <a:r>
              <a:rPr lang="en-US" altLang="en-US" dirty="0"/>
              <a:t>can help identify safety issues and </a:t>
            </a:r>
            <a:r>
              <a:rPr lang="en-US" altLang="en-US" dirty="0" smtClean="0"/>
              <a:t>solutions </a:t>
            </a:r>
          </a:p>
          <a:p>
            <a:pPr marL="393192" lvl="1" indent="0">
              <a:buNone/>
            </a:pPr>
            <a:r>
              <a:rPr lang="en-US" altLang="en-US" dirty="0" smtClean="0"/>
              <a:t> </a:t>
            </a:r>
          </a:p>
          <a:p>
            <a:pPr lvl="2"/>
            <a:endParaRPr lang="en-US" altLang="en-US" dirty="0" smtClean="0"/>
          </a:p>
          <a:p>
            <a:pPr lvl="1"/>
            <a:endParaRPr lang="en-US" altLang="en-US" dirty="0" smtClean="0"/>
          </a:p>
          <a:p>
            <a:pPr lvl="1"/>
            <a:endParaRPr lang="en-US" altLang="en-US" sz="1200" dirty="0" smtClean="0"/>
          </a:p>
          <a:p>
            <a:endParaRPr lang="en-US" altLang="en-US" dirty="0" smtClean="0"/>
          </a:p>
        </p:txBody>
      </p:sp>
      <p:sp>
        <p:nvSpPr>
          <p:cNvPr id="6" name="TextBox 4"/>
          <p:cNvSpPr txBox="1">
            <a:spLocks noChangeArrowheads="1"/>
          </p:cNvSpPr>
          <p:nvPr/>
        </p:nvSpPr>
        <p:spPr bwMode="auto">
          <a:xfrm>
            <a:off x="559878" y="5635264"/>
            <a:ext cx="36016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800"/>
              </a:spcBef>
              <a:buClr>
                <a:schemeClr val="accent1"/>
              </a:buClr>
              <a:buSzPct val="80000"/>
              <a:buFont typeface="Wingdings" pitchFamily="2" charset="2"/>
              <a:buChar char=""/>
              <a:defRPr sz="2200">
                <a:solidFill>
                  <a:schemeClr val="tx1"/>
                </a:solidFill>
                <a:latin typeface="Arial"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Arial" pitchFamily="34" charset="0"/>
              </a:defRPr>
            </a:lvl2pPr>
            <a:lvl3pPr marL="1143000" indent="-228600" eaLnBrk="0" hangingPunct="0">
              <a:spcBef>
                <a:spcPts val="1200"/>
              </a:spcBef>
              <a:buClr>
                <a:srgbClr val="D4E336"/>
              </a:buClr>
              <a:buSzPct val="80000"/>
              <a:buFont typeface="Wingdings" pitchFamily="2" charset="2"/>
              <a:buChar char=""/>
              <a:defRPr>
                <a:solidFill>
                  <a:schemeClr val="tx1"/>
                </a:solidFill>
                <a:latin typeface="Arial" pitchFamily="34" charset="0"/>
              </a:defRPr>
            </a:lvl3pPr>
            <a:lvl4pPr marL="1600200" indent="-228600" eaLnBrk="0" hangingPunct="0">
              <a:spcBef>
                <a:spcPts val="1200"/>
              </a:spcBef>
              <a:buClr>
                <a:srgbClr val="0C8228"/>
              </a:buClr>
              <a:buSzPct val="80000"/>
              <a:buFont typeface="Wingdings" pitchFamily="2" charset="2"/>
              <a:buChar char=""/>
              <a:defRPr sz="1600">
                <a:solidFill>
                  <a:schemeClr val="tx1"/>
                </a:solidFill>
                <a:latin typeface="Arial" pitchFamily="34" charset="0"/>
              </a:defRPr>
            </a:lvl4pPr>
            <a:lvl5pPr marL="2057400" indent="-228600" eaLnBrk="0" hangingPunct="0">
              <a:spcBef>
                <a:spcPts val="1200"/>
              </a:spcBef>
              <a:buClr>
                <a:srgbClr val="C0EDA8"/>
              </a:buClr>
              <a:buSzPct val="80000"/>
              <a:buFont typeface="Wingdings" pitchFamily="2" charset="2"/>
              <a:buChar char=""/>
              <a:defRPr sz="1600">
                <a:solidFill>
                  <a:schemeClr val="tx1"/>
                </a:solidFill>
                <a:latin typeface="Arial" pitchFamily="34" charset="0"/>
              </a:defRPr>
            </a:lvl5pPr>
            <a:lvl6pPr marL="25146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6pPr>
            <a:lvl7pPr marL="29718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7pPr>
            <a:lvl8pPr marL="34290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8pPr>
            <a:lvl9pPr marL="38862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9pPr>
          </a:lstStyle>
          <a:p>
            <a:pPr>
              <a:buNone/>
            </a:pPr>
            <a:r>
              <a:rPr lang="en-US" altLang="en-US" sz="800" i="1" dirty="0" smtClean="0"/>
              <a:t>AGS/BGS</a:t>
            </a:r>
            <a:r>
              <a:rPr lang="en-US" altLang="en-US" sz="800" i="1" dirty="0"/>
              <a:t>, 2010; Panel on Prevention, </a:t>
            </a:r>
            <a:r>
              <a:rPr lang="en-US" altLang="en-US" sz="800" i="1" dirty="0" smtClean="0"/>
              <a:t>2011</a:t>
            </a:r>
            <a:endParaRPr lang="en-US" altLang="en-US" sz="800" i="1" dirty="0"/>
          </a:p>
        </p:txBody>
      </p:sp>
      <p:sp>
        <p:nvSpPr>
          <p:cNvPr id="7" name="Footer Placeholder 2"/>
          <p:cNvSpPr txBox="1">
            <a:spLocks/>
          </p:cNvSpPr>
          <p:nvPr/>
        </p:nvSpPr>
        <p:spPr>
          <a:xfrm>
            <a:off x="0" y="6492875"/>
            <a:ext cx="9067800" cy="365125"/>
          </a:xfrm>
          <a:prstGeom prst="rect">
            <a:avLst/>
          </a:prstGeom>
        </p:spPr>
        <p:txBody>
          <a:bodyPr vert="horz" anchor="b"/>
          <a:lstStyle>
            <a:defPPr>
              <a:defRPr lang="en-US"/>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 </a:t>
            </a:r>
            <a:endParaRPr lang="en-US" dirty="0"/>
          </a:p>
        </p:txBody>
      </p:sp>
      <p:sp>
        <p:nvSpPr>
          <p:cNvPr id="5" name="TextBox 4"/>
          <p:cNvSpPr txBox="1"/>
          <p:nvPr/>
        </p:nvSpPr>
        <p:spPr>
          <a:xfrm>
            <a:off x="5305228" y="5573709"/>
            <a:ext cx="227948" cy="276999"/>
          </a:xfrm>
          <a:prstGeom prst="rect">
            <a:avLst/>
          </a:prstGeom>
          <a:noFill/>
        </p:spPr>
        <p:txBody>
          <a:bodyPr wrap="none" rtlCol="0">
            <a:spAutoFit/>
          </a:bodyPr>
          <a:lstStyle/>
          <a:p>
            <a:r>
              <a:rPr lang="en-US" sz="1200" dirty="0" smtClean="0"/>
              <a:t> </a:t>
            </a:r>
            <a:endParaRPr lang="en-US" sz="12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9202" y="1450568"/>
            <a:ext cx="1894062" cy="4261640"/>
          </a:xfrm>
          <a:prstGeom prst="rect">
            <a:avLst/>
          </a:prstGeom>
        </p:spPr>
      </p:pic>
    </p:spTree>
    <p:extLst>
      <p:ext uri="{BB962C8B-B14F-4D97-AF65-F5344CB8AC3E}">
        <p14:creationId xmlns:p14="http://schemas.microsoft.com/office/powerpoint/2010/main" val="2008742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7062" y="307194"/>
            <a:ext cx="8476938" cy="1143000"/>
          </a:xfrm>
        </p:spPr>
        <p:txBody>
          <a:bodyPr/>
          <a:lstStyle/>
          <a:p>
            <a:r>
              <a:rPr lang="en-US" dirty="0" smtClean="0">
                <a:solidFill>
                  <a:schemeClr val="tx1"/>
                </a:solidFill>
                <a:effectLst/>
              </a:rPr>
              <a:t>Medications and Falls Risk</a:t>
            </a:r>
            <a:endParaRPr lang="en-US" dirty="0">
              <a:solidFill>
                <a:schemeClr val="tx1"/>
              </a:solidFill>
              <a:effectLst/>
            </a:endParaRPr>
          </a:p>
        </p:txBody>
      </p:sp>
      <p:sp>
        <p:nvSpPr>
          <p:cNvPr id="2" name="Content Placeholder 1"/>
          <p:cNvSpPr>
            <a:spLocks noGrp="1"/>
          </p:cNvSpPr>
          <p:nvPr>
            <p:ph idx="1"/>
          </p:nvPr>
        </p:nvSpPr>
        <p:spPr>
          <a:xfrm>
            <a:off x="114365" y="1220537"/>
            <a:ext cx="5213899" cy="4635046"/>
          </a:xfrm>
        </p:spPr>
        <p:txBody>
          <a:bodyPr>
            <a:normAutofit lnSpcReduction="10000"/>
          </a:bodyPr>
          <a:lstStyle/>
          <a:p>
            <a:pPr marL="109728" indent="0">
              <a:buNone/>
            </a:pPr>
            <a:endParaRPr lang="en-US" sz="1400" b="1" dirty="0" smtClean="0"/>
          </a:p>
          <a:p>
            <a:pPr lvl="1"/>
            <a:r>
              <a:rPr lang="en-US" sz="2400" dirty="0" smtClean="0"/>
              <a:t>Side effects may make you dizzy </a:t>
            </a:r>
          </a:p>
          <a:p>
            <a:pPr lvl="1"/>
            <a:r>
              <a:rPr lang="en-US" sz="2400" dirty="0" smtClean="0"/>
              <a:t>Medication changes can increase fall risk</a:t>
            </a:r>
          </a:p>
          <a:p>
            <a:pPr marL="393192" lvl="1" indent="0">
              <a:buNone/>
            </a:pPr>
            <a:endParaRPr lang="en-US" sz="800" dirty="0" smtClean="0"/>
          </a:p>
          <a:p>
            <a:pPr lvl="1"/>
            <a:r>
              <a:rPr lang="en-US" sz="2400" dirty="0" smtClean="0"/>
              <a:t>Use one pharmacy.</a:t>
            </a:r>
          </a:p>
          <a:p>
            <a:pPr marL="393192" lvl="1" indent="0">
              <a:buNone/>
            </a:pPr>
            <a:endParaRPr lang="en-US" sz="800" dirty="0" smtClean="0"/>
          </a:p>
          <a:p>
            <a:pPr lvl="1"/>
            <a:r>
              <a:rPr lang="en-US" sz="2400" dirty="0" smtClean="0"/>
              <a:t>Ask for an annual medication review.</a:t>
            </a:r>
          </a:p>
          <a:p>
            <a:pPr lvl="1"/>
            <a:endParaRPr lang="en-US" sz="800" dirty="0"/>
          </a:p>
          <a:p>
            <a:pPr lvl="1"/>
            <a:r>
              <a:rPr lang="en-US" sz="2400" dirty="0" smtClean="0"/>
              <a:t>Be </a:t>
            </a:r>
            <a:r>
              <a:rPr lang="en-US" sz="2400" dirty="0"/>
              <a:t>sure you can read your </a:t>
            </a:r>
            <a:r>
              <a:rPr lang="en-US" sz="2400" dirty="0" smtClean="0"/>
              <a:t>labels.</a:t>
            </a:r>
            <a:endParaRPr lang="en-US" sz="2400" dirty="0"/>
          </a:p>
          <a:p>
            <a:pPr marL="393192" lvl="1" indent="0">
              <a:buNone/>
            </a:pPr>
            <a:endParaRPr lang="en-US" dirty="0" smtClean="0"/>
          </a:p>
        </p:txBody>
      </p:sp>
      <p:sp>
        <p:nvSpPr>
          <p:cNvPr id="3" name="Footer Placeholder 2"/>
          <p:cNvSpPr>
            <a:spLocks noGrp="1"/>
          </p:cNvSpPr>
          <p:nvPr>
            <p:ph type="ftr" sz="quarter" idx="11"/>
          </p:nvPr>
        </p:nvSpPr>
        <p:spPr>
          <a:xfrm>
            <a:off x="2584726" y="6142501"/>
            <a:ext cx="2350681" cy="365125"/>
          </a:xfrm>
        </p:spPr>
        <p:txBody>
          <a:bodyPr/>
          <a:lstStyle/>
          <a:p>
            <a:r>
              <a:rPr lang="en-US" dirty="0" smtClean="0"/>
              <a:t>All Rights Reserved 2017</a:t>
            </a:r>
            <a:endParaRPr lang="en-US" dirty="0"/>
          </a:p>
        </p:txBody>
      </p:sp>
      <p:pic>
        <p:nvPicPr>
          <p:cNvPr id="5122" name="Picture 2" descr="https://d1hekt5vpuuw9b.cloudfront.net/assets/article/fe274ef18e93e75562dc05fe87b18316_are-you-taking-too-much-medicine-580x326_featured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264" y="2649929"/>
            <a:ext cx="2722159" cy="15300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1252" y="4179970"/>
            <a:ext cx="2916183" cy="461665"/>
          </a:xfrm>
          <a:prstGeom prst="rect">
            <a:avLst/>
          </a:prstGeom>
          <a:noFill/>
        </p:spPr>
        <p:txBody>
          <a:bodyPr wrap="none" rtlCol="0">
            <a:spAutoFit/>
          </a:bodyPr>
          <a:lstStyle/>
          <a:p>
            <a:pPr algn="ctr"/>
            <a:r>
              <a:rPr lang="en-US" sz="800" dirty="0"/>
              <a:t>https://</a:t>
            </a:r>
            <a:r>
              <a:rPr lang="en-US" sz="800" dirty="0" smtClean="0"/>
              <a:t>d1hekt5vpuuw9b.cloudfront.net/assets/article/fe27</a:t>
            </a:r>
          </a:p>
          <a:p>
            <a:pPr algn="ctr"/>
            <a:r>
              <a:rPr lang="en-US" sz="800" dirty="0" smtClean="0"/>
              <a:t>4ef18e93e75562dc05fe87b18316_are-you-taking-too-much</a:t>
            </a:r>
          </a:p>
          <a:p>
            <a:pPr algn="ctr"/>
            <a:r>
              <a:rPr lang="en-US" sz="800" dirty="0" smtClean="0"/>
              <a:t>-medicine-580x326_featuredImage.jpg</a:t>
            </a:r>
            <a:endParaRPr lang="en-US" sz="800" dirty="0"/>
          </a:p>
        </p:txBody>
      </p:sp>
    </p:spTree>
    <p:extLst>
      <p:ext uri="{BB962C8B-B14F-4D97-AF65-F5344CB8AC3E}">
        <p14:creationId xmlns:p14="http://schemas.microsoft.com/office/powerpoint/2010/main" val="1348275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chemeClr val="tx1"/>
                </a:solidFill>
                <a:effectLst/>
              </a:rPr>
              <a:t>Vision and Falls Risk</a:t>
            </a:r>
            <a:endParaRPr lang="en-US" dirty="0">
              <a:solidFill>
                <a:schemeClr val="tx1"/>
              </a:solidFill>
              <a:effectLst/>
            </a:endParaRPr>
          </a:p>
        </p:txBody>
      </p:sp>
      <p:sp>
        <p:nvSpPr>
          <p:cNvPr id="2" name="Content Placeholder 1"/>
          <p:cNvSpPr>
            <a:spLocks noGrp="1"/>
          </p:cNvSpPr>
          <p:nvPr>
            <p:ph idx="1"/>
          </p:nvPr>
        </p:nvSpPr>
        <p:spPr>
          <a:xfrm>
            <a:off x="3554570" y="1788734"/>
            <a:ext cx="3603234" cy="4232252"/>
          </a:xfrm>
        </p:spPr>
        <p:txBody>
          <a:bodyPr>
            <a:normAutofit fontScale="92500" lnSpcReduction="10000"/>
          </a:bodyPr>
          <a:lstStyle/>
          <a:p>
            <a:pPr>
              <a:buFont typeface="Arial" panose="020B0604020202020204" pitchFamily="34" charset="0"/>
              <a:buChar char="•"/>
            </a:pPr>
            <a:r>
              <a:rPr lang="en-US" sz="2400" dirty="0" smtClean="0"/>
              <a:t>Ask for annual eye exams after age 50.</a:t>
            </a:r>
          </a:p>
          <a:p>
            <a:pPr marL="109728" indent="0">
              <a:buNone/>
            </a:pPr>
            <a:endParaRPr lang="en-US" sz="2400" dirty="0" smtClean="0"/>
          </a:p>
          <a:p>
            <a:pPr>
              <a:buFont typeface="Arial" panose="020B0604020202020204" pitchFamily="34" charset="0"/>
              <a:buChar char="•"/>
            </a:pPr>
            <a:r>
              <a:rPr lang="en-US" sz="2400" dirty="0"/>
              <a:t>M</a:t>
            </a:r>
            <a:r>
              <a:rPr lang="en-US" sz="2400" dirty="0" smtClean="0"/>
              <a:t>ultifocal lenses may blur or distort your vision looking down. Use separate reading glasses.</a:t>
            </a:r>
          </a:p>
          <a:p>
            <a:pPr marL="109728" indent="0">
              <a:buNone/>
            </a:pPr>
            <a:endParaRPr lang="en-US" sz="2400" dirty="0" smtClean="0"/>
          </a:p>
          <a:p>
            <a:pPr>
              <a:buFont typeface="Arial" panose="020B0604020202020204" pitchFamily="34" charset="0"/>
              <a:buChar char="•"/>
            </a:pPr>
            <a:r>
              <a:rPr lang="en-US" sz="2400" dirty="0" smtClean="0"/>
              <a:t>Removing cataract(s) may reduce fall risk. </a:t>
            </a:r>
          </a:p>
          <a:p>
            <a:pPr marL="109728" indent="0">
              <a:buNone/>
            </a:pPr>
            <a:r>
              <a:rPr lang="en-US" sz="900" i="1" dirty="0" smtClean="0"/>
              <a:t>         AGS &amp; BGS, 2010</a:t>
            </a:r>
          </a:p>
        </p:txBody>
      </p:sp>
      <p:sp>
        <p:nvSpPr>
          <p:cNvPr id="3" name="Footer Placeholder 2"/>
          <p:cNvSpPr>
            <a:spLocks noGrp="1"/>
          </p:cNvSpPr>
          <p:nvPr>
            <p:ph type="ftr" sz="quarter" idx="11"/>
          </p:nvPr>
        </p:nvSpPr>
        <p:spPr>
          <a:xfrm>
            <a:off x="2184927" y="6305977"/>
            <a:ext cx="2350681" cy="365125"/>
          </a:xfrm>
        </p:spPr>
        <p:txBody>
          <a:bodyPr/>
          <a:lstStyle/>
          <a:p>
            <a:pPr algn="ctr"/>
            <a:r>
              <a:rPr lang="en-US" dirty="0" smtClean="0"/>
              <a:t>All Rights Reserved 2017</a:t>
            </a:r>
            <a:endParaRPr lang="en-US" dirty="0"/>
          </a:p>
        </p:txBody>
      </p:sp>
      <p:pic>
        <p:nvPicPr>
          <p:cNvPr id="6146" name="Picture 2" descr="http://www.steadmaneye.com/clipart/eyecharts/eye_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707584"/>
            <a:ext cx="2533055" cy="3784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2480" y="5491968"/>
            <a:ext cx="1584088" cy="338554"/>
          </a:xfrm>
          <a:prstGeom prst="rect">
            <a:avLst/>
          </a:prstGeom>
          <a:noFill/>
        </p:spPr>
        <p:txBody>
          <a:bodyPr wrap="none" rtlCol="0">
            <a:spAutoFit/>
          </a:bodyPr>
          <a:lstStyle/>
          <a:p>
            <a:r>
              <a:rPr lang="en-US" sz="800" dirty="0"/>
              <a:t>http://www.steadmaneye.com</a:t>
            </a:r>
            <a:r>
              <a:rPr lang="en-US" sz="800" dirty="0" smtClean="0"/>
              <a:t>/</a:t>
            </a:r>
          </a:p>
          <a:p>
            <a:r>
              <a:rPr lang="en-US" sz="800" dirty="0" smtClean="0"/>
              <a:t>clipart/eyecharts/eye_chart.jpg</a:t>
            </a:r>
            <a:endParaRPr lang="en-US" sz="800" dirty="0"/>
          </a:p>
        </p:txBody>
      </p:sp>
    </p:spTree>
    <p:extLst>
      <p:ext uri="{BB962C8B-B14F-4D97-AF65-F5344CB8AC3E}">
        <p14:creationId xmlns:p14="http://schemas.microsoft.com/office/powerpoint/2010/main" val="3476698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69875"/>
            <a:ext cx="8005689" cy="1143000"/>
          </a:xfrm>
        </p:spPr>
        <p:txBody>
          <a:bodyPr>
            <a:normAutofit/>
          </a:bodyPr>
          <a:lstStyle/>
          <a:p>
            <a:pPr eaLnBrk="1" fontAlgn="auto" hangingPunct="1">
              <a:spcAft>
                <a:spcPts val="0"/>
              </a:spcAft>
              <a:defRPr/>
            </a:pPr>
            <a:r>
              <a:rPr lang="en-US" b="1" dirty="0" smtClean="0">
                <a:effectLst/>
              </a:rPr>
              <a:t>Blood Pressure and Fall Risk</a:t>
            </a:r>
            <a:endParaRPr lang="en-US" dirty="0">
              <a:effectLst/>
            </a:endParaRPr>
          </a:p>
        </p:txBody>
      </p:sp>
      <p:sp>
        <p:nvSpPr>
          <p:cNvPr id="44035" name="Content Placeholder 2"/>
          <p:cNvSpPr>
            <a:spLocks noGrp="1"/>
          </p:cNvSpPr>
          <p:nvPr>
            <p:ph idx="1"/>
          </p:nvPr>
        </p:nvSpPr>
        <p:spPr>
          <a:xfrm>
            <a:off x="276447" y="1600200"/>
            <a:ext cx="5171316" cy="4439093"/>
          </a:xfrm>
        </p:spPr>
        <p:txBody>
          <a:bodyPr>
            <a:normAutofit fontScale="92500"/>
          </a:bodyPr>
          <a:lstStyle/>
          <a:p>
            <a:pPr eaLnBrk="1" hangingPunct="1"/>
            <a:r>
              <a:rPr lang="en-US" altLang="en-US" sz="2400" dirty="0" smtClean="0"/>
              <a:t>Check your blood pressure regularly. </a:t>
            </a:r>
          </a:p>
          <a:p>
            <a:pPr eaLnBrk="1" hangingPunct="1"/>
            <a:endParaRPr lang="en-US" altLang="en-US" sz="2400" b="1" dirty="0" smtClean="0"/>
          </a:p>
          <a:p>
            <a:pPr eaLnBrk="1" hangingPunct="1"/>
            <a:r>
              <a:rPr lang="en-US" altLang="en-US" sz="2400" dirty="0" smtClean="0"/>
              <a:t>If you get dizzy when you stand up, see your doctor and have your ‘sit to stand’ blood pressure checked.</a:t>
            </a:r>
          </a:p>
          <a:p>
            <a:pPr eaLnBrk="1" hangingPunct="1"/>
            <a:endParaRPr lang="en-US" altLang="en-US" sz="2400" dirty="0" smtClean="0"/>
          </a:p>
          <a:p>
            <a:pPr eaLnBrk="1" hangingPunct="1"/>
            <a:r>
              <a:rPr lang="en-US" altLang="en-US" sz="2400" dirty="0" smtClean="0"/>
              <a:t>Some blood pressure medications increase fall risk; speak with your doctor. Be very careful after a beginning a new medication.</a:t>
            </a:r>
          </a:p>
          <a:p>
            <a:pPr marL="457200" lvl="1" indent="0" eaLnBrk="1" hangingPunct="1">
              <a:buNone/>
            </a:pPr>
            <a:endParaRPr lang="en-US" altLang="en-US" dirty="0" smtClean="0"/>
          </a:p>
        </p:txBody>
      </p:sp>
      <p:sp>
        <p:nvSpPr>
          <p:cNvPr id="3" name="Footer Placeholder 2"/>
          <p:cNvSpPr>
            <a:spLocks noGrp="1"/>
          </p:cNvSpPr>
          <p:nvPr>
            <p:ph type="ftr" sz="quarter" idx="11"/>
          </p:nvPr>
        </p:nvSpPr>
        <p:spPr>
          <a:xfrm>
            <a:off x="2990538" y="6356350"/>
            <a:ext cx="6001062" cy="365125"/>
          </a:xfrm>
        </p:spPr>
        <p:txBody>
          <a:bodyPr/>
          <a:lstStyle/>
          <a:p>
            <a:pPr>
              <a:defRPr/>
            </a:pPr>
            <a:r>
              <a:rPr lang="en-US" dirty="0" smtClean="0"/>
              <a:t>All Rights Reserved 2017</a:t>
            </a:r>
            <a:endParaRPr lang="en-US" dirty="0"/>
          </a:p>
        </p:txBody>
      </p:sp>
      <p:sp>
        <p:nvSpPr>
          <p:cNvPr id="44037" name="TextBox 4"/>
          <p:cNvSpPr txBox="1">
            <a:spLocks noChangeArrowheads="1"/>
          </p:cNvSpPr>
          <p:nvPr/>
        </p:nvSpPr>
        <p:spPr bwMode="auto">
          <a:xfrm>
            <a:off x="702223" y="6116291"/>
            <a:ext cx="22156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800"/>
              </a:spcBef>
              <a:buClr>
                <a:schemeClr val="accent1"/>
              </a:buClr>
              <a:buSzPct val="80000"/>
              <a:buFont typeface="Wingdings" pitchFamily="2" charset="2"/>
              <a:buChar char=""/>
              <a:defRPr sz="2200">
                <a:solidFill>
                  <a:schemeClr val="tx1"/>
                </a:solidFill>
                <a:latin typeface="Arial"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Arial" pitchFamily="34" charset="0"/>
              </a:defRPr>
            </a:lvl2pPr>
            <a:lvl3pPr marL="1143000" indent="-228600" eaLnBrk="0" hangingPunct="0">
              <a:spcBef>
                <a:spcPts val="1200"/>
              </a:spcBef>
              <a:buClr>
                <a:srgbClr val="D4E336"/>
              </a:buClr>
              <a:buSzPct val="80000"/>
              <a:buFont typeface="Wingdings" pitchFamily="2" charset="2"/>
              <a:buChar char=""/>
              <a:defRPr>
                <a:solidFill>
                  <a:schemeClr val="tx1"/>
                </a:solidFill>
                <a:latin typeface="Arial" pitchFamily="34" charset="0"/>
              </a:defRPr>
            </a:lvl3pPr>
            <a:lvl4pPr marL="1600200" indent="-228600" eaLnBrk="0" hangingPunct="0">
              <a:spcBef>
                <a:spcPts val="1200"/>
              </a:spcBef>
              <a:buClr>
                <a:srgbClr val="0C8228"/>
              </a:buClr>
              <a:buSzPct val="80000"/>
              <a:buFont typeface="Wingdings" pitchFamily="2" charset="2"/>
              <a:buChar char=""/>
              <a:defRPr sz="1600">
                <a:solidFill>
                  <a:schemeClr val="tx1"/>
                </a:solidFill>
                <a:latin typeface="Arial" pitchFamily="34" charset="0"/>
              </a:defRPr>
            </a:lvl4pPr>
            <a:lvl5pPr marL="2057400" indent="-228600" eaLnBrk="0" hangingPunct="0">
              <a:spcBef>
                <a:spcPts val="1200"/>
              </a:spcBef>
              <a:buClr>
                <a:srgbClr val="C0EDA8"/>
              </a:buClr>
              <a:buSzPct val="80000"/>
              <a:buFont typeface="Wingdings" pitchFamily="2" charset="2"/>
              <a:buChar char=""/>
              <a:defRPr sz="1600">
                <a:solidFill>
                  <a:schemeClr val="tx1"/>
                </a:solidFill>
                <a:latin typeface="Arial" pitchFamily="34" charset="0"/>
              </a:defRPr>
            </a:lvl5pPr>
            <a:lvl6pPr marL="25146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6pPr>
            <a:lvl7pPr marL="29718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7pPr>
            <a:lvl8pPr marL="34290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8pPr>
            <a:lvl9pPr marL="38862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9pPr>
          </a:lstStyle>
          <a:p>
            <a:pPr>
              <a:buNone/>
            </a:pPr>
            <a:r>
              <a:rPr lang="en-US" altLang="en-US" sz="800" i="1" dirty="0" smtClean="0"/>
              <a:t>AGS/BGS</a:t>
            </a:r>
            <a:r>
              <a:rPr lang="en-US" altLang="en-US" sz="800" i="1" dirty="0"/>
              <a:t>, 2010; Panel on Prevention, </a:t>
            </a:r>
            <a:r>
              <a:rPr lang="en-US" altLang="en-US" sz="800" i="1" dirty="0" smtClean="0"/>
              <a:t>2011</a:t>
            </a:r>
            <a:endParaRPr lang="en-US" altLang="en-US" sz="8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4204" y="1420580"/>
            <a:ext cx="1794546" cy="4019783"/>
          </a:xfrm>
          <a:prstGeom prst="rect">
            <a:avLst/>
          </a:prstGeom>
        </p:spPr>
      </p:pic>
    </p:spTree>
    <p:extLst>
      <p:ext uri="{BB962C8B-B14F-4D97-AF65-F5344CB8AC3E}">
        <p14:creationId xmlns:p14="http://schemas.microsoft.com/office/powerpoint/2010/main" val="2536583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3" y="269875"/>
            <a:ext cx="8529403" cy="1143000"/>
          </a:xfrm>
        </p:spPr>
        <p:txBody>
          <a:bodyPr>
            <a:normAutofit fontScale="90000"/>
          </a:bodyPr>
          <a:lstStyle/>
          <a:p>
            <a:pPr eaLnBrk="1" fontAlgn="auto" hangingPunct="1">
              <a:spcAft>
                <a:spcPts val="0"/>
              </a:spcAft>
              <a:defRPr/>
            </a:pPr>
            <a:r>
              <a:rPr lang="en-US" b="1" dirty="0" smtClean="0">
                <a:effectLst/>
              </a:rPr>
              <a:t>Chronic Conditions and </a:t>
            </a:r>
            <a:br>
              <a:rPr lang="en-US" b="1" dirty="0" smtClean="0">
                <a:effectLst/>
              </a:rPr>
            </a:br>
            <a:r>
              <a:rPr lang="en-US" b="1" dirty="0" smtClean="0">
                <a:effectLst/>
              </a:rPr>
              <a:t>Fall Risk</a:t>
            </a:r>
            <a:endParaRPr lang="en-US" dirty="0">
              <a:effectLst/>
            </a:endParaRPr>
          </a:p>
        </p:txBody>
      </p:sp>
      <p:sp>
        <p:nvSpPr>
          <p:cNvPr id="44035" name="Content Placeholder 2"/>
          <p:cNvSpPr>
            <a:spLocks noGrp="1"/>
          </p:cNvSpPr>
          <p:nvPr>
            <p:ph idx="1"/>
          </p:nvPr>
        </p:nvSpPr>
        <p:spPr>
          <a:xfrm>
            <a:off x="122662" y="1600200"/>
            <a:ext cx="6772813" cy="4534786"/>
          </a:xfrm>
        </p:spPr>
        <p:txBody>
          <a:bodyPr>
            <a:normAutofit fontScale="70000" lnSpcReduction="20000"/>
          </a:bodyPr>
          <a:lstStyle/>
          <a:p>
            <a:pPr eaLnBrk="1" hangingPunct="1"/>
            <a:r>
              <a:rPr lang="en-US" altLang="en-US" sz="3100" dirty="0" smtClean="0"/>
              <a:t>Chronic Conditions may contribute to your fall risk</a:t>
            </a:r>
            <a:r>
              <a:rPr lang="en-US" altLang="en-US" sz="3200" dirty="0" smtClean="0"/>
              <a:t>. Careful management will limit the risk. </a:t>
            </a:r>
          </a:p>
          <a:p>
            <a:pPr marL="0" indent="0" eaLnBrk="1" hangingPunct="1">
              <a:buNone/>
            </a:pPr>
            <a:endParaRPr lang="en-US" altLang="en-US" sz="3200" dirty="0" smtClean="0"/>
          </a:p>
          <a:p>
            <a:pPr lvl="1"/>
            <a:r>
              <a:rPr lang="en-US" altLang="en-US" sz="2800" dirty="0" smtClean="0"/>
              <a:t>Diabetes</a:t>
            </a:r>
          </a:p>
          <a:p>
            <a:pPr lvl="1"/>
            <a:r>
              <a:rPr lang="en-US" altLang="en-US" sz="2800" dirty="0" smtClean="0"/>
              <a:t>Arthritis</a:t>
            </a:r>
          </a:p>
          <a:p>
            <a:pPr lvl="1"/>
            <a:r>
              <a:rPr lang="en-US" altLang="en-US" sz="2800" dirty="0" smtClean="0"/>
              <a:t>Stroke</a:t>
            </a:r>
          </a:p>
          <a:p>
            <a:pPr lvl="1"/>
            <a:r>
              <a:rPr lang="en-US" altLang="en-US" sz="2800" dirty="0" smtClean="0"/>
              <a:t>Neurological </a:t>
            </a:r>
            <a:r>
              <a:rPr lang="en-US" altLang="en-US" sz="2800" dirty="0"/>
              <a:t>disorders like </a:t>
            </a:r>
            <a:r>
              <a:rPr lang="en-US" altLang="en-US" sz="2800" dirty="0" smtClean="0"/>
              <a:t>Multiple Sclerosis (MS) or Parkinson’s</a:t>
            </a:r>
            <a:endParaRPr lang="en-US" altLang="en-US" sz="2800" dirty="0"/>
          </a:p>
          <a:p>
            <a:pPr lvl="1"/>
            <a:r>
              <a:rPr lang="en-US" altLang="en-US" sz="2800" dirty="0" smtClean="0"/>
              <a:t>Chronic Pain</a:t>
            </a:r>
          </a:p>
          <a:p>
            <a:pPr lvl="1"/>
            <a:r>
              <a:rPr lang="en-US" altLang="en-US" sz="2800" dirty="0" smtClean="0"/>
              <a:t>Depression</a:t>
            </a:r>
          </a:p>
          <a:p>
            <a:pPr lvl="1"/>
            <a:r>
              <a:rPr lang="en-US" altLang="en-US" sz="2800" dirty="0" smtClean="0"/>
              <a:t>Chronic obstructive pulmonary disease (COPD)</a:t>
            </a:r>
          </a:p>
          <a:p>
            <a:pPr lvl="1"/>
            <a:r>
              <a:rPr lang="en-US" altLang="en-US" sz="2800" dirty="0" smtClean="0"/>
              <a:t>Sleep disorders</a:t>
            </a:r>
          </a:p>
          <a:p>
            <a:pPr lvl="1"/>
            <a:endParaRPr lang="en-US" altLang="en-US" sz="2800" dirty="0" smtClean="0"/>
          </a:p>
          <a:p>
            <a:pPr marL="457200" lvl="1" indent="0" eaLnBrk="1" hangingPunct="1">
              <a:buNone/>
            </a:pPr>
            <a:endParaRPr lang="en-US" altLang="en-US" dirty="0" smtClean="0"/>
          </a:p>
        </p:txBody>
      </p:sp>
      <p:sp>
        <p:nvSpPr>
          <p:cNvPr id="3" name="Footer Placeholder 2"/>
          <p:cNvSpPr>
            <a:spLocks noGrp="1"/>
          </p:cNvSpPr>
          <p:nvPr>
            <p:ph type="ftr" sz="quarter" idx="11"/>
          </p:nvPr>
        </p:nvSpPr>
        <p:spPr>
          <a:xfrm>
            <a:off x="3380282" y="6356350"/>
            <a:ext cx="5611318" cy="365125"/>
          </a:xfrm>
        </p:spPr>
        <p:txBody>
          <a:bodyPr/>
          <a:lstStyle/>
          <a:p>
            <a:pPr>
              <a:defRPr/>
            </a:pPr>
            <a:r>
              <a:rPr lang="en-US" dirty="0" smtClean="0"/>
              <a:t>All Rights Reserved 2017</a:t>
            </a:r>
            <a:endParaRPr lang="en-US" dirty="0"/>
          </a:p>
        </p:txBody>
      </p:sp>
      <p:sp>
        <p:nvSpPr>
          <p:cNvPr id="44037" name="TextBox 4"/>
          <p:cNvSpPr txBox="1">
            <a:spLocks noChangeArrowheads="1"/>
          </p:cNvSpPr>
          <p:nvPr/>
        </p:nvSpPr>
        <p:spPr bwMode="auto">
          <a:xfrm>
            <a:off x="773806" y="6064891"/>
            <a:ext cx="22156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1800"/>
              </a:spcBef>
              <a:buClr>
                <a:schemeClr val="accent1"/>
              </a:buClr>
              <a:buSzPct val="80000"/>
              <a:buFont typeface="Wingdings" pitchFamily="2" charset="2"/>
              <a:buChar char=""/>
              <a:defRPr sz="2200">
                <a:solidFill>
                  <a:schemeClr val="tx1"/>
                </a:solidFill>
                <a:latin typeface="Arial" pitchFamily="34" charset="0"/>
              </a:defRPr>
            </a:lvl1pPr>
            <a:lvl2pPr marL="742950" indent="-285750" eaLnBrk="0" hangingPunct="0">
              <a:spcBef>
                <a:spcPts val="1800"/>
              </a:spcBef>
              <a:buClr>
                <a:schemeClr val="accent2"/>
              </a:buClr>
              <a:buSzPct val="80000"/>
              <a:buFont typeface="Wingdings" pitchFamily="2" charset="2"/>
              <a:buChar char=""/>
              <a:defRPr sz="2000">
                <a:solidFill>
                  <a:schemeClr val="tx1"/>
                </a:solidFill>
                <a:latin typeface="Arial" pitchFamily="34" charset="0"/>
              </a:defRPr>
            </a:lvl2pPr>
            <a:lvl3pPr marL="1143000" indent="-228600" eaLnBrk="0" hangingPunct="0">
              <a:spcBef>
                <a:spcPts val="1200"/>
              </a:spcBef>
              <a:buClr>
                <a:srgbClr val="D4E336"/>
              </a:buClr>
              <a:buSzPct val="80000"/>
              <a:buFont typeface="Wingdings" pitchFamily="2" charset="2"/>
              <a:buChar char=""/>
              <a:defRPr>
                <a:solidFill>
                  <a:schemeClr val="tx1"/>
                </a:solidFill>
                <a:latin typeface="Arial" pitchFamily="34" charset="0"/>
              </a:defRPr>
            </a:lvl3pPr>
            <a:lvl4pPr marL="1600200" indent="-228600" eaLnBrk="0" hangingPunct="0">
              <a:spcBef>
                <a:spcPts val="1200"/>
              </a:spcBef>
              <a:buClr>
                <a:srgbClr val="0C8228"/>
              </a:buClr>
              <a:buSzPct val="80000"/>
              <a:buFont typeface="Wingdings" pitchFamily="2" charset="2"/>
              <a:buChar char=""/>
              <a:defRPr sz="1600">
                <a:solidFill>
                  <a:schemeClr val="tx1"/>
                </a:solidFill>
                <a:latin typeface="Arial" pitchFamily="34" charset="0"/>
              </a:defRPr>
            </a:lvl4pPr>
            <a:lvl5pPr marL="2057400" indent="-228600" eaLnBrk="0" hangingPunct="0">
              <a:spcBef>
                <a:spcPts val="1200"/>
              </a:spcBef>
              <a:buClr>
                <a:srgbClr val="C0EDA8"/>
              </a:buClr>
              <a:buSzPct val="80000"/>
              <a:buFont typeface="Wingdings" pitchFamily="2" charset="2"/>
              <a:buChar char=""/>
              <a:defRPr sz="1600">
                <a:solidFill>
                  <a:schemeClr val="tx1"/>
                </a:solidFill>
                <a:latin typeface="Arial" pitchFamily="34" charset="0"/>
              </a:defRPr>
            </a:lvl5pPr>
            <a:lvl6pPr marL="25146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6pPr>
            <a:lvl7pPr marL="29718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7pPr>
            <a:lvl8pPr marL="34290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8pPr>
            <a:lvl9pPr marL="3886200" indent="-228600" eaLnBrk="0" fontAlgn="base" hangingPunct="0">
              <a:spcBef>
                <a:spcPts val="1200"/>
              </a:spcBef>
              <a:spcAft>
                <a:spcPct val="0"/>
              </a:spcAft>
              <a:buClr>
                <a:srgbClr val="C0EDA8"/>
              </a:buClr>
              <a:buSzPct val="80000"/>
              <a:buFont typeface="Wingdings" pitchFamily="2" charset="2"/>
              <a:buChar char=""/>
              <a:defRPr sz="1600">
                <a:solidFill>
                  <a:schemeClr val="tx1"/>
                </a:solidFill>
                <a:latin typeface="Arial" pitchFamily="34" charset="0"/>
              </a:defRPr>
            </a:lvl9pPr>
          </a:lstStyle>
          <a:p>
            <a:pPr>
              <a:buNone/>
            </a:pPr>
            <a:r>
              <a:rPr lang="en-US" altLang="en-US" sz="800" dirty="0" smtClean="0"/>
              <a:t>AGS/BGS</a:t>
            </a:r>
            <a:r>
              <a:rPr lang="en-US" altLang="en-US" sz="800" dirty="0"/>
              <a:t>, 2010; Panel on Prevention, </a:t>
            </a:r>
            <a:r>
              <a:rPr lang="en-US" altLang="en-US" sz="800" dirty="0" smtClean="0"/>
              <a:t>2011</a:t>
            </a:r>
            <a:endParaRPr lang="en-US" altLang="en-US" sz="800" dirty="0"/>
          </a:p>
        </p:txBody>
      </p:sp>
    </p:spTree>
    <p:extLst>
      <p:ext uri="{BB962C8B-B14F-4D97-AF65-F5344CB8AC3E}">
        <p14:creationId xmlns:p14="http://schemas.microsoft.com/office/powerpoint/2010/main" val="2306816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576" y="274638"/>
            <a:ext cx="8918090" cy="1143000"/>
          </a:xfrm>
        </p:spPr>
        <p:txBody>
          <a:bodyPr>
            <a:normAutofit/>
          </a:bodyPr>
          <a:lstStyle/>
          <a:p>
            <a:r>
              <a:rPr lang="en-US" dirty="0" smtClean="0">
                <a:solidFill>
                  <a:schemeClr val="tx1"/>
                </a:solidFill>
                <a:effectLst/>
              </a:rPr>
              <a:t>Risk of Falling May Increase   </a:t>
            </a:r>
            <a:endParaRPr lang="en-US" b="1" dirty="0">
              <a:solidFill>
                <a:schemeClr val="tx1"/>
              </a:solidFill>
              <a:effectLst/>
            </a:endParaRPr>
          </a:p>
        </p:txBody>
      </p:sp>
      <p:sp>
        <p:nvSpPr>
          <p:cNvPr id="2" name="Content Placeholder 1"/>
          <p:cNvSpPr>
            <a:spLocks noGrp="1"/>
          </p:cNvSpPr>
          <p:nvPr>
            <p:ph idx="1"/>
          </p:nvPr>
        </p:nvSpPr>
        <p:spPr>
          <a:xfrm>
            <a:off x="191259" y="1348940"/>
            <a:ext cx="8234979" cy="4297845"/>
          </a:xfrm>
        </p:spPr>
        <p:txBody>
          <a:bodyPr>
            <a:normAutofit/>
          </a:bodyPr>
          <a:lstStyle/>
          <a:p>
            <a:pPr>
              <a:buFont typeface="Wingdings" panose="05000000000000000000" pitchFamily="2" charset="2"/>
              <a:buChar char="Ø"/>
            </a:pPr>
            <a:r>
              <a:rPr lang="en-US" sz="2400" dirty="0" smtClean="0"/>
              <a:t>Change in your medications </a:t>
            </a:r>
          </a:p>
          <a:p>
            <a:pPr>
              <a:buFont typeface="Wingdings" panose="05000000000000000000" pitchFamily="2" charset="2"/>
              <a:buChar char="Ø"/>
            </a:pPr>
            <a:r>
              <a:rPr lang="en-US" sz="2400" dirty="0" smtClean="0"/>
              <a:t>Illness or infection</a:t>
            </a:r>
          </a:p>
          <a:p>
            <a:pPr>
              <a:buFont typeface="Wingdings" panose="05000000000000000000" pitchFamily="2" charset="2"/>
              <a:buChar char="Ø"/>
            </a:pPr>
            <a:r>
              <a:rPr lang="en-US" sz="2400" dirty="0" smtClean="0"/>
              <a:t>Pain</a:t>
            </a:r>
          </a:p>
          <a:p>
            <a:pPr>
              <a:buFont typeface="Wingdings" panose="05000000000000000000" pitchFamily="2" charset="2"/>
              <a:buChar char="Ø"/>
            </a:pPr>
            <a:r>
              <a:rPr lang="en-US" sz="2400" dirty="0" smtClean="0"/>
              <a:t>Lack of sleep</a:t>
            </a:r>
          </a:p>
          <a:p>
            <a:pPr>
              <a:buFont typeface="Wingdings" panose="05000000000000000000" pitchFamily="2" charset="2"/>
              <a:buChar char="Ø"/>
            </a:pPr>
            <a:r>
              <a:rPr lang="en-US" sz="2400" dirty="0" smtClean="0"/>
              <a:t>Sad or worried</a:t>
            </a:r>
          </a:p>
          <a:p>
            <a:pPr>
              <a:buFont typeface="Wingdings" panose="05000000000000000000" pitchFamily="2" charset="2"/>
              <a:buChar char="Ø"/>
            </a:pPr>
            <a:r>
              <a:rPr lang="en-US" sz="2400" dirty="0" smtClean="0"/>
              <a:t>Reduced activity level</a:t>
            </a:r>
          </a:p>
          <a:p>
            <a:pPr>
              <a:buFont typeface="Wingdings" panose="05000000000000000000" pitchFamily="2" charset="2"/>
              <a:buChar char="Ø"/>
            </a:pPr>
            <a:r>
              <a:rPr lang="en-US" sz="2400" dirty="0" smtClean="0"/>
              <a:t>Change in use of cane or walker</a:t>
            </a:r>
          </a:p>
          <a:p>
            <a:pPr>
              <a:buFont typeface="Wingdings" panose="05000000000000000000" pitchFamily="2" charset="2"/>
              <a:buChar char="Ø"/>
            </a:pPr>
            <a:r>
              <a:rPr lang="en-US" sz="2400" dirty="0" smtClean="0"/>
              <a:t>Move to new home </a:t>
            </a:r>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All Rights Reserved 2017</a:t>
            </a:r>
            <a:endParaRPr lang="en-US" dirty="0"/>
          </a:p>
        </p:txBody>
      </p:sp>
      <p:sp>
        <p:nvSpPr>
          <p:cNvPr id="8" name="TextBox 7"/>
          <p:cNvSpPr txBox="1"/>
          <p:nvPr/>
        </p:nvSpPr>
        <p:spPr>
          <a:xfrm>
            <a:off x="0" y="6581001"/>
            <a:ext cx="1616981" cy="276999"/>
          </a:xfrm>
          <a:prstGeom prst="rect">
            <a:avLst/>
          </a:prstGeom>
          <a:noFill/>
        </p:spPr>
        <p:txBody>
          <a:bodyPr wrap="none" rtlCol="0">
            <a:spAutoFit/>
          </a:bodyPr>
          <a:lstStyle/>
          <a:p>
            <a:r>
              <a:rPr lang="en-US" sz="1200" dirty="0" smtClean="0">
                <a:solidFill>
                  <a:schemeClr val="bg1">
                    <a:lumMod val="65000"/>
                  </a:schemeClr>
                </a:solidFill>
              </a:rPr>
              <a:t>Photo © Aprescindere</a:t>
            </a:r>
          </a:p>
        </p:txBody>
      </p:sp>
      <p:pic>
        <p:nvPicPr>
          <p:cNvPr id="8194" name="Picture 2" descr="http://www.opinionscentral.com/wp-content/uploads/2015/05/Medline-Folding-Rollator-Walker-with-Folding-8-inch-Wheel.jpg"/>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377217" y="1595847"/>
            <a:ext cx="2414729" cy="29234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41713" y="4731900"/>
            <a:ext cx="3456395" cy="461665"/>
          </a:xfrm>
          <a:prstGeom prst="rect">
            <a:avLst/>
          </a:prstGeom>
          <a:noFill/>
        </p:spPr>
        <p:txBody>
          <a:bodyPr wrap="square" rtlCol="0">
            <a:spAutoFit/>
          </a:bodyPr>
          <a:lstStyle/>
          <a:p>
            <a:pPr algn="ctr"/>
            <a:r>
              <a:rPr lang="en-US" sz="800" dirty="0"/>
              <a:t>http://www.opinionscentral.com/wp-content/uploads</a:t>
            </a:r>
            <a:r>
              <a:rPr lang="en-US" sz="800" dirty="0" smtClean="0"/>
              <a:t>/</a:t>
            </a:r>
          </a:p>
          <a:p>
            <a:pPr algn="ctr"/>
            <a:r>
              <a:rPr lang="en-US" sz="800" dirty="0" smtClean="0"/>
              <a:t>2015/05/Medline-Folding-</a:t>
            </a:r>
          </a:p>
          <a:p>
            <a:pPr algn="ctr"/>
            <a:r>
              <a:rPr lang="en-US" sz="800" dirty="0" smtClean="0"/>
              <a:t>Rollator-Walker-with-Folding-8-inch-Wheel.jpg</a:t>
            </a:r>
            <a:endParaRPr lang="en-US" sz="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3412" y="352269"/>
            <a:ext cx="8229600" cy="914762"/>
          </a:xfrm>
        </p:spPr>
        <p:txBody>
          <a:bodyPr>
            <a:normAutofit/>
          </a:bodyPr>
          <a:lstStyle/>
          <a:p>
            <a:r>
              <a:rPr lang="en-US" sz="4800" dirty="0" smtClean="0"/>
              <a:t>Start Small</a:t>
            </a:r>
            <a:endParaRPr lang="en-US" sz="4800" dirty="0"/>
          </a:p>
        </p:txBody>
      </p:sp>
      <p:sp>
        <p:nvSpPr>
          <p:cNvPr id="2" name="Content Placeholder 1"/>
          <p:cNvSpPr>
            <a:spLocks noGrp="1"/>
          </p:cNvSpPr>
          <p:nvPr>
            <p:ph idx="1"/>
          </p:nvPr>
        </p:nvSpPr>
        <p:spPr>
          <a:xfrm>
            <a:off x="86061" y="1529738"/>
            <a:ext cx="6944326" cy="4525963"/>
          </a:xfrm>
        </p:spPr>
        <p:txBody>
          <a:bodyPr>
            <a:normAutofit fontScale="85000" lnSpcReduction="20000"/>
          </a:bodyPr>
          <a:lstStyle/>
          <a:p>
            <a:pPr marL="393192" lvl="1" indent="0">
              <a:buNone/>
            </a:pPr>
            <a:r>
              <a:rPr lang="en-US" sz="2800" b="1" dirty="0" smtClean="0">
                <a:solidFill>
                  <a:schemeClr val="accent1">
                    <a:lumMod val="75000"/>
                  </a:schemeClr>
                </a:solidFill>
              </a:rPr>
              <a:t>Choose one risk factor to address first ---</a:t>
            </a:r>
          </a:p>
          <a:p>
            <a:pPr marL="393192" lvl="1" indent="0">
              <a:buNone/>
            </a:pPr>
            <a:endParaRPr lang="en-US" sz="2800" b="1" dirty="0" smtClean="0"/>
          </a:p>
          <a:p>
            <a:pPr lvl="1">
              <a:buFont typeface="Arial" pitchFamily="34" charset="0"/>
              <a:buChar char="•"/>
            </a:pPr>
            <a:r>
              <a:rPr lang="en-US" sz="2800" b="1" dirty="0" smtClean="0"/>
              <a:t>Pharmacist </a:t>
            </a:r>
            <a:r>
              <a:rPr lang="en-US" sz="2800" b="1" dirty="0"/>
              <a:t>&amp; </a:t>
            </a:r>
            <a:r>
              <a:rPr lang="en-US" sz="2800" b="1" dirty="0" smtClean="0"/>
              <a:t>Doctor - </a:t>
            </a:r>
            <a:r>
              <a:rPr lang="en-US" sz="2800" dirty="0" smtClean="0"/>
              <a:t>review medications for side effects that may cause you to fall</a:t>
            </a:r>
            <a:endParaRPr lang="en-US" sz="2800" dirty="0"/>
          </a:p>
          <a:p>
            <a:pPr lvl="2">
              <a:buFont typeface="Arial" pitchFamily="34" charset="0"/>
              <a:buChar char="•"/>
            </a:pPr>
            <a:endParaRPr lang="en-US" sz="2800" dirty="0"/>
          </a:p>
          <a:p>
            <a:pPr lvl="1">
              <a:buFont typeface="Arial" pitchFamily="34" charset="0"/>
              <a:buChar char="•"/>
            </a:pPr>
            <a:r>
              <a:rPr lang="en-US" sz="2800" b="1" dirty="0" smtClean="0"/>
              <a:t>Occupational Therapist - </a:t>
            </a:r>
            <a:r>
              <a:rPr lang="en-US" sz="2800" dirty="0" smtClean="0"/>
              <a:t>home assessment and recommendations to make your home safer</a:t>
            </a:r>
          </a:p>
          <a:p>
            <a:pPr lvl="1">
              <a:buFont typeface="Arial" pitchFamily="34" charset="0"/>
              <a:buChar char="•"/>
            </a:pPr>
            <a:endParaRPr lang="en-US" sz="2800" dirty="0"/>
          </a:p>
          <a:p>
            <a:pPr lvl="1">
              <a:buFont typeface="Arial" pitchFamily="34" charset="0"/>
              <a:buChar char="•"/>
            </a:pPr>
            <a:r>
              <a:rPr lang="en-US" sz="2800" b="1" dirty="0" smtClean="0"/>
              <a:t>Physical Therapist</a:t>
            </a:r>
            <a:r>
              <a:rPr lang="en-US" sz="2800" dirty="0" smtClean="0"/>
              <a:t> - help with physical activity, balance, strength, and moving safely</a:t>
            </a:r>
            <a:endParaRPr lang="en-US" dirty="0"/>
          </a:p>
        </p:txBody>
      </p:sp>
      <p:sp>
        <p:nvSpPr>
          <p:cNvPr id="4" name="Footer Placeholder 3"/>
          <p:cNvSpPr>
            <a:spLocks noGrp="1"/>
          </p:cNvSpPr>
          <p:nvPr>
            <p:ph type="ftr" sz="quarter" idx="11"/>
          </p:nvPr>
        </p:nvSpPr>
        <p:spPr/>
        <p:txBody>
          <a:bodyPr/>
          <a:lstStyle/>
          <a:p>
            <a:r>
              <a:rPr lang="en-US" smtClean="0"/>
              <a:t>All Rights Reserved 2017</a:t>
            </a:r>
            <a:endParaRPr lang="en-US" dirty="0"/>
          </a:p>
        </p:txBody>
      </p:sp>
    </p:spTree>
    <p:extLst>
      <p:ext uri="{BB962C8B-B14F-4D97-AF65-F5344CB8AC3E}">
        <p14:creationId xmlns:p14="http://schemas.microsoft.com/office/powerpoint/2010/main" val="3597747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solidFill>
                  <a:schemeClr val="tx1"/>
                </a:solidFill>
                <a:effectLst/>
              </a:rPr>
              <a:t>Are falls </a:t>
            </a:r>
            <a:r>
              <a:rPr lang="en-US" sz="4800" dirty="0">
                <a:solidFill>
                  <a:schemeClr val="tx1"/>
                </a:solidFill>
                <a:effectLst/>
              </a:rPr>
              <a:t>p</a:t>
            </a:r>
            <a:r>
              <a:rPr lang="en-US" sz="4800" dirty="0" smtClean="0">
                <a:solidFill>
                  <a:schemeClr val="tx1"/>
                </a:solidFill>
                <a:effectLst/>
              </a:rPr>
              <a:t>reventable?</a:t>
            </a:r>
            <a:endParaRPr lang="en-US" sz="4800" dirty="0">
              <a:solidFill>
                <a:schemeClr val="tx1"/>
              </a:solidFill>
              <a:effectLst/>
            </a:endParaRPr>
          </a:p>
        </p:txBody>
      </p:sp>
      <p:sp>
        <p:nvSpPr>
          <p:cNvPr id="3" name="Content Placeholder 2"/>
          <p:cNvSpPr>
            <a:spLocks noGrp="1"/>
          </p:cNvSpPr>
          <p:nvPr>
            <p:ph idx="1"/>
          </p:nvPr>
        </p:nvSpPr>
        <p:spPr>
          <a:xfrm>
            <a:off x="510988" y="1793300"/>
            <a:ext cx="8229600" cy="4525963"/>
          </a:xfrm>
        </p:spPr>
        <p:txBody>
          <a:bodyPr>
            <a:normAutofit/>
          </a:bodyPr>
          <a:lstStyle/>
          <a:p>
            <a:pPr marL="109728" indent="0" algn="ctr">
              <a:buNone/>
            </a:pPr>
            <a:r>
              <a:rPr lang="en-US" sz="4800" b="1" dirty="0" smtClean="0"/>
              <a:t> </a:t>
            </a:r>
            <a:endParaRPr lang="en-US" sz="4800" b="1" dirty="0"/>
          </a:p>
        </p:txBody>
      </p:sp>
      <p:sp>
        <p:nvSpPr>
          <p:cNvPr id="4" name="Footer Placeholder 3"/>
          <p:cNvSpPr>
            <a:spLocks noGrp="1"/>
          </p:cNvSpPr>
          <p:nvPr>
            <p:ph type="ftr" sz="quarter" idx="11"/>
          </p:nvPr>
        </p:nvSpPr>
        <p:spPr>
          <a:xfrm>
            <a:off x="4380073" y="6407944"/>
            <a:ext cx="1788908" cy="365125"/>
          </a:xfrm>
        </p:spPr>
        <p:txBody>
          <a:bodyPr/>
          <a:lstStyle/>
          <a:p>
            <a:r>
              <a:rPr lang="en-US" dirty="0" smtClean="0"/>
              <a:t>All Rights Reserved 2017</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8473" y="2248804"/>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4487" y="5202686"/>
            <a:ext cx="2597186" cy="215444"/>
          </a:xfrm>
          <a:prstGeom prst="rect">
            <a:avLst/>
          </a:prstGeom>
          <a:noFill/>
        </p:spPr>
        <p:txBody>
          <a:bodyPr wrap="none" rtlCol="0">
            <a:spAutoFit/>
          </a:bodyPr>
          <a:lstStyle/>
          <a:p>
            <a:r>
              <a:rPr lang="en-US" sz="800" dirty="0" smtClean="0"/>
              <a:t>Photo from giftsandcollectiblesgalore.wordpress.com</a:t>
            </a:r>
            <a:endParaRPr lang="en-US" sz="800" dirty="0"/>
          </a:p>
        </p:txBody>
      </p:sp>
    </p:spTree>
    <p:extLst>
      <p:ext uri="{BB962C8B-B14F-4D97-AF65-F5344CB8AC3E}">
        <p14:creationId xmlns:p14="http://schemas.microsoft.com/office/powerpoint/2010/main" val="157138305"/>
      </p:ext>
    </p:extLst>
  </p:cSld>
  <p:clrMapOvr>
    <a:masterClrMapping/>
  </p:clrMapOvr>
  <mc:AlternateContent xmlns:mc="http://schemas.openxmlformats.org/markup-compatibility/2006" xmlns:p14="http://schemas.microsoft.com/office/powerpoint/2010/main">
    <mc:Choice Requires="p14">
      <p:transition spd="slow" p14:dur="2000" advTm="24403"/>
    </mc:Choice>
    <mc:Fallback xmlns="">
      <p:transition spd="slow" advTm="2440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a:bodyPr>
          <a:lstStyle/>
          <a:p>
            <a:r>
              <a:rPr lang="en-US" sz="4800" b="1" dirty="0" smtClean="0">
                <a:solidFill>
                  <a:schemeClr val="tx1">
                    <a:lumMod val="95000"/>
                    <a:lumOff val="5000"/>
                  </a:schemeClr>
                </a:solidFill>
                <a:effectLst/>
              </a:rPr>
              <a:t>If a Fall </a:t>
            </a:r>
            <a:r>
              <a:rPr lang="en-US" sz="4800" dirty="0">
                <a:solidFill>
                  <a:schemeClr val="tx1">
                    <a:lumMod val="95000"/>
                    <a:lumOff val="5000"/>
                  </a:schemeClr>
                </a:solidFill>
                <a:effectLst/>
              </a:rPr>
              <a:t>O</a:t>
            </a:r>
            <a:r>
              <a:rPr lang="en-US" sz="4800" b="1" dirty="0" smtClean="0">
                <a:solidFill>
                  <a:schemeClr val="tx1">
                    <a:lumMod val="95000"/>
                    <a:lumOff val="5000"/>
                  </a:schemeClr>
                </a:solidFill>
                <a:effectLst/>
              </a:rPr>
              <a:t>ccurs ……</a:t>
            </a:r>
            <a:endParaRPr lang="en-US" sz="4800" b="1" dirty="0">
              <a:solidFill>
                <a:schemeClr val="tx1">
                  <a:lumMod val="95000"/>
                  <a:lumOff val="5000"/>
                </a:schemeClr>
              </a:solidFill>
              <a:effectLst/>
            </a:endParaRPr>
          </a:p>
        </p:txBody>
      </p:sp>
      <p:sp>
        <p:nvSpPr>
          <p:cNvPr id="3" name="Content Placeholder 2"/>
          <p:cNvSpPr>
            <a:spLocks noGrp="1"/>
          </p:cNvSpPr>
          <p:nvPr>
            <p:ph idx="1"/>
          </p:nvPr>
        </p:nvSpPr>
        <p:spPr>
          <a:xfrm>
            <a:off x="117180" y="1629028"/>
            <a:ext cx="5234189" cy="4597220"/>
          </a:xfrm>
        </p:spPr>
        <p:txBody>
          <a:bodyPr>
            <a:normAutofit/>
          </a:bodyPr>
          <a:lstStyle/>
          <a:p>
            <a:r>
              <a:rPr lang="en-US" sz="2400" dirty="0" smtClean="0"/>
              <a:t>Check for injury  </a:t>
            </a:r>
          </a:p>
          <a:p>
            <a:r>
              <a:rPr lang="en-US" sz="2400" dirty="0" smtClean="0"/>
              <a:t>Call for help, if needed</a:t>
            </a:r>
          </a:p>
          <a:p>
            <a:r>
              <a:rPr lang="en-US" sz="2400" dirty="0" smtClean="0"/>
              <a:t>Seek medical attention right away if you might have hit your head  </a:t>
            </a:r>
          </a:p>
          <a:p>
            <a:r>
              <a:rPr lang="en-US" sz="2400" dirty="0" smtClean="0"/>
              <a:t>Call your doctor </a:t>
            </a:r>
          </a:p>
          <a:p>
            <a:r>
              <a:rPr lang="en-US" sz="2400" dirty="0" smtClean="0"/>
              <a:t>Check for safety hazards</a:t>
            </a:r>
          </a:p>
          <a:p>
            <a:r>
              <a:rPr lang="en-US" sz="2400" b="1" dirty="0" smtClean="0"/>
              <a:t>Learn how to get up safely from your physical therapist</a:t>
            </a:r>
          </a:p>
          <a:p>
            <a:pPr>
              <a:buNone/>
            </a:pPr>
            <a:endParaRPr lang="en-US" dirty="0"/>
          </a:p>
        </p:txBody>
      </p:sp>
      <p:sp>
        <p:nvSpPr>
          <p:cNvPr id="4" name="Footer Placeholder 3"/>
          <p:cNvSpPr>
            <a:spLocks noGrp="1"/>
          </p:cNvSpPr>
          <p:nvPr>
            <p:ph type="ftr" sz="quarter" idx="11"/>
          </p:nvPr>
        </p:nvSpPr>
        <p:spPr/>
        <p:txBody>
          <a:bodyPr/>
          <a:lstStyle/>
          <a:p>
            <a:r>
              <a:rPr lang="en-US" smtClean="0"/>
              <a:t>All Rights Reserved 2017</a:t>
            </a:r>
            <a:endParaRPr lang="en-US" dirty="0"/>
          </a:p>
        </p:txBody>
      </p:sp>
      <p:sp>
        <p:nvSpPr>
          <p:cNvPr id="7" name="TextBox 6"/>
          <p:cNvSpPr txBox="1"/>
          <p:nvPr/>
        </p:nvSpPr>
        <p:spPr>
          <a:xfrm>
            <a:off x="0" y="6858000"/>
            <a:ext cx="234360" cy="307777"/>
          </a:xfrm>
          <a:prstGeom prst="rect">
            <a:avLst/>
          </a:prstGeom>
          <a:noFill/>
        </p:spPr>
        <p:txBody>
          <a:bodyPr wrap="none" rtlCol="0">
            <a:spAutoFit/>
          </a:bodyPr>
          <a:lstStyle/>
          <a:p>
            <a:r>
              <a:rPr lang="en-US" sz="1400" dirty="0" smtClean="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581" y="2126511"/>
            <a:ext cx="2640932" cy="2662059"/>
          </a:xfrm>
          <a:prstGeom prst="rect">
            <a:avLst/>
          </a:prstGeom>
        </p:spPr>
      </p:pic>
      <p:sp>
        <p:nvSpPr>
          <p:cNvPr id="8" name="TextBox 7"/>
          <p:cNvSpPr txBox="1"/>
          <p:nvPr/>
        </p:nvSpPr>
        <p:spPr>
          <a:xfrm>
            <a:off x="5140888" y="4905849"/>
            <a:ext cx="2910625" cy="707886"/>
          </a:xfrm>
          <a:prstGeom prst="rect">
            <a:avLst/>
          </a:prstGeom>
          <a:noFill/>
        </p:spPr>
        <p:txBody>
          <a:bodyPr wrap="square" rtlCol="0">
            <a:spAutoFit/>
          </a:bodyPr>
          <a:lstStyle/>
          <a:p>
            <a:pPr algn="ctr"/>
            <a:r>
              <a:rPr lang="en-US" sz="800" dirty="0"/>
              <a:t>http://www.bing.com/images/search?q=getting+up+from+floor+with+chair+photo&amp;view=detailv2&amp;&amp;id=6078B0575525F1E0A63A99D372BE2F78F77BF411&amp;selectedIndex=0&amp;ccid=U1AEMRPq&amp;simid=608013721659769884&amp;thid=JN.I5Qt1AlQlz9v31ZkHSXKJg&amp;ajaxhist=0</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pPr algn="ctr"/>
            <a:r>
              <a:rPr lang="en-US" dirty="0" smtClean="0"/>
              <a:t>Evidence-Based</a:t>
            </a:r>
            <a:br>
              <a:rPr lang="en-US" dirty="0" smtClean="0"/>
            </a:br>
            <a:r>
              <a:rPr lang="en-US" dirty="0" smtClean="0"/>
              <a:t>Fall Prevention</a:t>
            </a:r>
            <a:br>
              <a:rPr lang="en-US" dirty="0" smtClean="0"/>
            </a:br>
            <a:r>
              <a:rPr lang="en-US" dirty="0" smtClean="0"/>
              <a:t>Programs</a:t>
            </a:r>
            <a:endParaRPr lang="en-US" dirty="0"/>
          </a:p>
        </p:txBody>
      </p:sp>
    </p:spTree>
    <p:extLst>
      <p:ext uri="{BB962C8B-B14F-4D97-AF65-F5344CB8AC3E}">
        <p14:creationId xmlns:p14="http://schemas.microsoft.com/office/powerpoint/2010/main" val="137603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4458" y="274638"/>
            <a:ext cx="8319541" cy="1143000"/>
          </a:xfrm>
        </p:spPr>
        <p:txBody>
          <a:bodyPr>
            <a:normAutofit fontScale="90000"/>
          </a:bodyPr>
          <a:lstStyle/>
          <a:p>
            <a:r>
              <a:rPr lang="en-US" sz="4400" dirty="0" smtClean="0"/>
              <a:t>Otago Exercise </a:t>
            </a:r>
            <a:br>
              <a:rPr lang="en-US" sz="4400" dirty="0" smtClean="0"/>
            </a:br>
            <a:r>
              <a:rPr lang="en-US" sz="4400" dirty="0" smtClean="0"/>
              <a:t>Program(OEP)</a:t>
            </a:r>
            <a:endParaRPr lang="en-US" sz="4400" dirty="0"/>
          </a:p>
        </p:txBody>
      </p:sp>
      <p:sp>
        <p:nvSpPr>
          <p:cNvPr id="2" name="Content Placeholder 1"/>
          <p:cNvSpPr>
            <a:spLocks noGrp="1"/>
          </p:cNvSpPr>
          <p:nvPr>
            <p:ph idx="1"/>
          </p:nvPr>
        </p:nvSpPr>
        <p:spPr>
          <a:xfrm>
            <a:off x="318977" y="1701208"/>
            <a:ext cx="4572000" cy="4008475"/>
          </a:xfrm>
        </p:spPr>
        <p:txBody>
          <a:bodyPr>
            <a:normAutofit fontScale="62500" lnSpcReduction="20000"/>
          </a:bodyPr>
          <a:lstStyle/>
          <a:p>
            <a:r>
              <a:rPr lang="en-US" sz="3200" dirty="0"/>
              <a:t>Done one-to-one with a trained PT and is delivered as part of a complete PT </a:t>
            </a:r>
            <a:r>
              <a:rPr lang="en-US" sz="3200" dirty="0" smtClean="0"/>
              <a:t>program. Sometimes used in small groups with a PT/PTA.</a:t>
            </a:r>
          </a:p>
          <a:p>
            <a:endParaRPr lang="en-US" sz="900" dirty="0"/>
          </a:p>
          <a:p>
            <a:r>
              <a:rPr lang="en-US" sz="3200" dirty="0"/>
              <a:t>Includes exercise and walking program designed for </a:t>
            </a:r>
            <a:r>
              <a:rPr lang="en-US" sz="3200" dirty="0" smtClean="0"/>
              <a:t>you.</a:t>
            </a:r>
          </a:p>
          <a:p>
            <a:endParaRPr lang="en-US" sz="900" dirty="0"/>
          </a:p>
          <a:p>
            <a:r>
              <a:rPr lang="en-US" sz="3200" dirty="0"/>
              <a:t>If you or your physician feel you should begin with PT, be sure your PT includes the </a:t>
            </a:r>
            <a:r>
              <a:rPr lang="en-US" sz="3200" dirty="0" smtClean="0"/>
              <a:t>OEP.</a:t>
            </a:r>
          </a:p>
          <a:p>
            <a:endParaRPr lang="en-US" sz="900" dirty="0"/>
          </a:p>
          <a:p>
            <a:r>
              <a:rPr lang="en-US" sz="3200" dirty="0"/>
              <a:t>Great start for later </a:t>
            </a:r>
            <a:r>
              <a:rPr lang="en-US" sz="3200" dirty="0" smtClean="0"/>
              <a:t>Stepping </a:t>
            </a:r>
            <a:r>
              <a:rPr lang="en-US" sz="3200" dirty="0"/>
              <a:t>On</a:t>
            </a:r>
            <a:r>
              <a:rPr lang="en-US" sz="3200" baseline="30000" dirty="0"/>
              <a:t>® </a:t>
            </a:r>
            <a:r>
              <a:rPr lang="en-US" sz="3200" dirty="0" smtClean="0"/>
              <a:t>(SO) program.</a:t>
            </a:r>
            <a:endParaRPr lang="en-US" sz="3200" dirty="0"/>
          </a:p>
          <a:p>
            <a:endParaRPr lang="en-US" sz="3200" dirty="0" smtClean="0"/>
          </a:p>
        </p:txBody>
      </p:sp>
      <p:sp>
        <p:nvSpPr>
          <p:cNvPr id="3" name="Footer Placeholder 2"/>
          <p:cNvSpPr>
            <a:spLocks noGrp="1"/>
          </p:cNvSpPr>
          <p:nvPr>
            <p:ph type="ftr" sz="quarter" idx="11"/>
          </p:nvPr>
        </p:nvSpPr>
        <p:spPr/>
        <p:txBody>
          <a:bodyPr/>
          <a:lstStyle/>
          <a:p>
            <a:r>
              <a:rPr lang="en-US" smtClean="0"/>
              <a:t>All Rights Reserved 2017</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310" y="1977281"/>
            <a:ext cx="2884670" cy="3206894"/>
          </a:xfrm>
          <a:prstGeom prst="rect">
            <a:avLst/>
          </a:prstGeom>
        </p:spPr>
      </p:pic>
    </p:spTree>
    <p:extLst>
      <p:ext uri="{BB962C8B-B14F-4D97-AF65-F5344CB8AC3E}">
        <p14:creationId xmlns:p14="http://schemas.microsoft.com/office/powerpoint/2010/main" val="3794404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452203"/>
            <a:ext cx="6347713" cy="627089"/>
          </a:xfrm>
        </p:spPr>
        <p:txBody>
          <a:bodyPr>
            <a:normAutofit fontScale="90000"/>
          </a:bodyPr>
          <a:lstStyle/>
          <a:p>
            <a:r>
              <a:rPr lang="en-US" sz="4800" dirty="0" smtClean="0"/>
              <a:t>Matter of </a:t>
            </a:r>
            <a:r>
              <a:rPr lang="en-US" sz="4800" dirty="0" smtClean="0">
                <a:effectLst/>
              </a:rPr>
              <a:t>Balance</a:t>
            </a:r>
            <a:endParaRPr lang="en-US" sz="4800" dirty="0">
              <a:effectLst/>
            </a:endParaRPr>
          </a:p>
        </p:txBody>
      </p:sp>
      <p:sp>
        <p:nvSpPr>
          <p:cNvPr id="2" name="Content Placeholder 1"/>
          <p:cNvSpPr>
            <a:spLocks noGrp="1"/>
          </p:cNvSpPr>
          <p:nvPr>
            <p:ph idx="1"/>
          </p:nvPr>
        </p:nvSpPr>
        <p:spPr>
          <a:xfrm>
            <a:off x="178819" y="1475639"/>
            <a:ext cx="6092455" cy="5190975"/>
          </a:xfrm>
        </p:spPr>
        <p:txBody>
          <a:bodyPr>
            <a:normAutofit/>
          </a:bodyPr>
          <a:lstStyle/>
          <a:p>
            <a:r>
              <a:rPr lang="en-US" dirty="0" smtClean="0"/>
              <a:t>Includes eight weekly 2-hour sessions including peer group discussion, exercise, education and some behavior modification.</a:t>
            </a:r>
          </a:p>
          <a:p>
            <a:endParaRPr lang="en-US" sz="800" dirty="0" smtClean="0"/>
          </a:p>
          <a:p>
            <a:r>
              <a:rPr lang="en-US" dirty="0" smtClean="0"/>
              <a:t>Excellent for people who are fearful of falling.</a:t>
            </a:r>
          </a:p>
          <a:p>
            <a:endParaRPr lang="en-US" sz="800" dirty="0" smtClean="0"/>
          </a:p>
          <a:p>
            <a:r>
              <a:rPr lang="en-US" dirty="0" smtClean="0"/>
              <a:t>All exercises can be done in sitting or supported standing.</a:t>
            </a:r>
          </a:p>
          <a:p>
            <a:endParaRPr lang="en-US" sz="800" dirty="0" smtClean="0"/>
          </a:p>
          <a:p>
            <a:r>
              <a:rPr lang="en-US" dirty="0" smtClean="0"/>
              <a:t>Great start for later Stepping On.</a:t>
            </a:r>
          </a:p>
          <a:p>
            <a:endParaRPr lang="en-US" sz="800" dirty="0" smtClean="0"/>
          </a:p>
          <a:p>
            <a:r>
              <a:rPr lang="en-US" dirty="0"/>
              <a:t>Visit </a:t>
            </a:r>
            <a:r>
              <a:rPr lang="en-US" sz="1900" dirty="0">
                <a:hlinkClick r:id="rId3"/>
              </a:rPr>
              <a:t>http://</a:t>
            </a:r>
            <a:r>
              <a:rPr lang="en-US" sz="1900" dirty="0" smtClean="0">
                <a:hlinkClick r:id="rId3"/>
              </a:rPr>
              <a:t>www.mainehealth.org/mob</a:t>
            </a:r>
            <a:r>
              <a:rPr lang="en-US" sz="1900" dirty="0" smtClean="0"/>
              <a:t> </a:t>
            </a:r>
            <a:endParaRPr lang="en-US" sz="1900" dirty="0"/>
          </a:p>
        </p:txBody>
      </p:sp>
      <p:sp>
        <p:nvSpPr>
          <p:cNvPr id="3" name="Footer Placeholder 2"/>
          <p:cNvSpPr>
            <a:spLocks noGrp="1"/>
          </p:cNvSpPr>
          <p:nvPr>
            <p:ph type="ftr" sz="quarter" idx="11"/>
          </p:nvPr>
        </p:nvSpPr>
        <p:spPr/>
        <p:txBody>
          <a:bodyPr/>
          <a:lstStyle/>
          <a:p>
            <a:r>
              <a:rPr lang="en-US" smtClean="0"/>
              <a:t>All Rights Reserved 2017</a:t>
            </a:r>
            <a:endParaRPr lang="en-US" dirty="0"/>
          </a:p>
        </p:txBody>
      </p:sp>
      <p:pic>
        <p:nvPicPr>
          <p:cNvPr id="9218" name="Picture 2" descr="http://www.ptrc.org/modules/showimage.aspx?imageid=3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1555" y="2127662"/>
            <a:ext cx="2271002" cy="227100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71274" y="4511090"/>
            <a:ext cx="1731564" cy="338554"/>
          </a:xfrm>
          <a:prstGeom prst="rect">
            <a:avLst/>
          </a:prstGeom>
          <a:noFill/>
        </p:spPr>
        <p:txBody>
          <a:bodyPr wrap="none" rtlCol="0">
            <a:spAutoFit/>
          </a:bodyPr>
          <a:lstStyle/>
          <a:p>
            <a:pPr algn="ctr"/>
            <a:r>
              <a:rPr lang="en-US" sz="800" dirty="0"/>
              <a:t>http://</a:t>
            </a:r>
            <a:r>
              <a:rPr lang="en-US" sz="800" dirty="0" smtClean="0"/>
              <a:t>www.ptrc.org/modules/show</a:t>
            </a:r>
          </a:p>
          <a:p>
            <a:pPr algn="ctr"/>
            <a:r>
              <a:rPr lang="en-US" sz="800" dirty="0" err="1" smtClean="0"/>
              <a:t>image.aspx?imageid</a:t>
            </a:r>
            <a:r>
              <a:rPr lang="en-US" sz="800" dirty="0" smtClean="0"/>
              <a:t>=307</a:t>
            </a:r>
            <a:endParaRPr lang="en-US" sz="800" dirty="0"/>
          </a:p>
        </p:txBody>
      </p:sp>
    </p:spTree>
    <p:extLst>
      <p:ext uri="{BB962C8B-B14F-4D97-AF65-F5344CB8AC3E}">
        <p14:creationId xmlns:p14="http://schemas.microsoft.com/office/powerpoint/2010/main" val="1652980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874426"/>
          </a:xfrm>
        </p:spPr>
        <p:txBody>
          <a:bodyPr>
            <a:normAutofit/>
          </a:bodyPr>
          <a:lstStyle/>
          <a:p>
            <a:pPr algn="ctr"/>
            <a:r>
              <a:rPr lang="en-US" sz="4800" dirty="0" smtClean="0"/>
              <a:t>Stepping On</a:t>
            </a:r>
            <a:r>
              <a:rPr lang="en-US" sz="4800" baseline="30000" dirty="0" smtClean="0"/>
              <a:t>® </a:t>
            </a:r>
            <a:r>
              <a:rPr lang="en-US" sz="4800" dirty="0" smtClean="0"/>
              <a:t>(SO)</a:t>
            </a:r>
            <a:endParaRPr lang="en-US" sz="4800" baseline="30000" dirty="0"/>
          </a:p>
        </p:txBody>
      </p:sp>
      <p:sp>
        <p:nvSpPr>
          <p:cNvPr id="2" name="Content Placeholder 1"/>
          <p:cNvSpPr>
            <a:spLocks noGrp="1"/>
          </p:cNvSpPr>
          <p:nvPr>
            <p:ph idx="1"/>
          </p:nvPr>
        </p:nvSpPr>
        <p:spPr>
          <a:xfrm>
            <a:off x="361507" y="1733106"/>
            <a:ext cx="6858000" cy="4136065"/>
          </a:xfrm>
        </p:spPr>
        <p:txBody>
          <a:bodyPr>
            <a:normAutofit/>
          </a:bodyPr>
          <a:lstStyle/>
          <a:p>
            <a:r>
              <a:rPr lang="en-US" dirty="0" smtClean="0"/>
              <a:t>Seven weekly 2-hour classes including peer discussion, exercise, expert lectures</a:t>
            </a:r>
          </a:p>
          <a:p>
            <a:endParaRPr lang="en-US" sz="800" dirty="0" smtClean="0"/>
          </a:p>
          <a:p>
            <a:r>
              <a:rPr lang="en-US" dirty="0" smtClean="0"/>
              <a:t>Great follow-up to Otago (OEP) &amp;/or Matter of Balance</a:t>
            </a:r>
          </a:p>
          <a:p>
            <a:endParaRPr lang="en-US" sz="800" dirty="0" smtClean="0"/>
          </a:p>
          <a:p>
            <a:r>
              <a:rPr lang="en-US" dirty="0" smtClean="0"/>
              <a:t>SO classes include standing exercises that are done by a chair independently in class and at home</a:t>
            </a:r>
          </a:p>
          <a:p>
            <a:endParaRPr lang="en-US" sz="800" dirty="0" smtClean="0"/>
          </a:p>
          <a:p>
            <a:r>
              <a:rPr lang="en-US" dirty="0" smtClean="0"/>
              <a:t>You should feel safe standing and walking independently before you begin SO</a:t>
            </a:r>
          </a:p>
          <a:p>
            <a:endParaRPr lang="en-US" sz="800" dirty="0" smtClean="0"/>
          </a:p>
          <a:p>
            <a:r>
              <a:rPr lang="en-US" dirty="0"/>
              <a:t>Visit </a:t>
            </a:r>
            <a:r>
              <a:rPr lang="en-US" sz="2000" dirty="0">
                <a:hlinkClick r:id="rId3"/>
              </a:rPr>
              <a:t>https://wihealthyaging.org/stepping-on</a:t>
            </a:r>
            <a:r>
              <a:rPr lang="en-US" sz="2000" dirty="0"/>
              <a:t> </a:t>
            </a:r>
          </a:p>
          <a:p>
            <a:pPr marL="109728" indent="0">
              <a:buNone/>
            </a:pPr>
            <a:endParaRPr lang="en-US" dirty="0" smtClean="0"/>
          </a:p>
        </p:txBody>
      </p:sp>
      <p:sp>
        <p:nvSpPr>
          <p:cNvPr id="3" name="Footer Placeholder 2"/>
          <p:cNvSpPr>
            <a:spLocks noGrp="1"/>
          </p:cNvSpPr>
          <p:nvPr>
            <p:ph type="ftr" sz="quarter" idx="11"/>
          </p:nvPr>
        </p:nvSpPr>
        <p:spPr/>
        <p:txBody>
          <a:bodyPr/>
          <a:lstStyle/>
          <a:p>
            <a:r>
              <a:rPr lang="en-US" smtClean="0"/>
              <a:t>All Rights Reserved 2017</a:t>
            </a:r>
            <a:endParaRPr lang="en-US" dirty="0"/>
          </a:p>
        </p:txBody>
      </p:sp>
    </p:spTree>
    <p:extLst>
      <p:ext uri="{BB962C8B-B14F-4D97-AF65-F5344CB8AC3E}">
        <p14:creationId xmlns:p14="http://schemas.microsoft.com/office/powerpoint/2010/main" val="4175689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732020"/>
          </a:xfrm>
        </p:spPr>
        <p:txBody>
          <a:bodyPr>
            <a:normAutofit fontScale="90000"/>
          </a:bodyPr>
          <a:lstStyle/>
          <a:p>
            <a:r>
              <a:rPr lang="en-US" sz="4800" dirty="0" smtClean="0"/>
              <a:t>Tai Chi or Tai Ji Quan</a:t>
            </a:r>
            <a:endParaRPr lang="en-US" sz="4800" dirty="0"/>
          </a:p>
        </p:txBody>
      </p:sp>
      <p:sp>
        <p:nvSpPr>
          <p:cNvPr id="2" name="Content Placeholder 1"/>
          <p:cNvSpPr>
            <a:spLocks noGrp="1"/>
          </p:cNvSpPr>
          <p:nvPr>
            <p:ph idx="1"/>
          </p:nvPr>
        </p:nvSpPr>
        <p:spPr>
          <a:xfrm>
            <a:off x="361506" y="1626780"/>
            <a:ext cx="3835393" cy="4423145"/>
          </a:xfrm>
        </p:spPr>
        <p:txBody>
          <a:bodyPr>
            <a:normAutofit/>
          </a:bodyPr>
          <a:lstStyle/>
          <a:p>
            <a:r>
              <a:rPr lang="en-US" dirty="0" smtClean="0"/>
              <a:t>Fantastic program for ongoing fitness and balance training after Stepping On</a:t>
            </a:r>
          </a:p>
          <a:p>
            <a:r>
              <a:rPr lang="en-US" dirty="0" smtClean="0"/>
              <a:t>Does not include educational component</a:t>
            </a:r>
          </a:p>
          <a:p>
            <a:r>
              <a:rPr lang="en-US" dirty="0" smtClean="0"/>
              <a:t>Classes are usually on-going and not limited to certain weeks – great for fitness</a:t>
            </a:r>
          </a:p>
          <a:p>
            <a:r>
              <a:rPr lang="en-US" dirty="0" smtClean="0"/>
              <a:t>Participants should be able to stand on one leg for  3-5 seconds</a:t>
            </a:r>
            <a:endParaRPr lang="en-US" dirty="0"/>
          </a:p>
        </p:txBody>
      </p:sp>
      <p:sp>
        <p:nvSpPr>
          <p:cNvPr id="3" name="Footer Placeholder 2"/>
          <p:cNvSpPr>
            <a:spLocks noGrp="1"/>
          </p:cNvSpPr>
          <p:nvPr>
            <p:ph type="ftr" sz="quarter" idx="11"/>
          </p:nvPr>
        </p:nvSpPr>
        <p:spPr/>
        <p:txBody>
          <a:bodyPr/>
          <a:lstStyle/>
          <a:p>
            <a:r>
              <a:rPr lang="en-US" smtClean="0"/>
              <a:t>All Rights Reserved 2017</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732" y="2743200"/>
            <a:ext cx="2863148" cy="1719934"/>
          </a:xfrm>
          <a:prstGeom prst="rect">
            <a:avLst/>
          </a:prstGeom>
        </p:spPr>
      </p:pic>
      <p:sp>
        <p:nvSpPr>
          <p:cNvPr id="6" name="TextBox 5"/>
          <p:cNvSpPr txBox="1"/>
          <p:nvPr/>
        </p:nvSpPr>
        <p:spPr>
          <a:xfrm>
            <a:off x="4196900" y="4568065"/>
            <a:ext cx="3528812" cy="584775"/>
          </a:xfrm>
          <a:prstGeom prst="rect">
            <a:avLst/>
          </a:prstGeom>
          <a:noFill/>
        </p:spPr>
        <p:txBody>
          <a:bodyPr wrap="square" rtlCol="0">
            <a:spAutoFit/>
          </a:bodyPr>
          <a:lstStyle/>
          <a:p>
            <a:pPr algn="ctr"/>
            <a:r>
              <a:rPr lang="en-US" sz="800" dirty="0"/>
              <a:t>http://www.bing.com/images/search?q=tai+chi+photo&amp;view=detailv2&amp;&amp;id=345A0D1407222D9168D9AD533BA7FB80518FB735&amp;selectedIndex=83&amp;ccid=%2f6oTeds2&amp;simid=608050211697264102&amp;thid=JN.K6cjrIjTNIh3wOKQUJ9cCg&amp;ajaxhist=0</a:t>
            </a:r>
          </a:p>
        </p:txBody>
      </p:sp>
    </p:spTree>
    <p:extLst>
      <p:ext uri="{BB962C8B-B14F-4D97-AF65-F5344CB8AC3E}">
        <p14:creationId xmlns:p14="http://schemas.microsoft.com/office/powerpoint/2010/main" val="131331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8" y="246122"/>
            <a:ext cx="8534401" cy="1125478"/>
          </a:xfrm>
        </p:spPr>
        <p:txBody>
          <a:bodyPr>
            <a:normAutofit fontScale="90000"/>
          </a:bodyPr>
          <a:lstStyle/>
          <a:p>
            <a:r>
              <a:rPr lang="en-US" dirty="0" smtClean="0"/>
              <a:t>Finding Evidence-Based</a:t>
            </a:r>
            <a:br>
              <a:rPr lang="en-US" dirty="0" smtClean="0"/>
            </a:br>
            <a:r>
              <a:rPr lang="en-US" dirty="0" smtClean="0"/>
              <a:t>Falls Prevention Programs</a:t>
            </a:r>
            <a:br>
              <a:rPr lang="en-US" dirty="0" smtClean="0"/>
            </a:br>
            <a:r>
              <a:rPr lang="en-US" dirty="0" smtClean="0"/>
              <a:t> </a:t>
            </a:r>
            <a:endParaRPr lang="en-US" dirty="0"/>
          </a:p>
        </p:txBody>
      </p:sp>
      <p:sp>
        <p:nvSpPr>
          <p:cNvPr id="5" name="Content Placeholder 4"/>
          <p:cNvSpPr>
            <a:spLocks noGrp="1"/>
          </p:cNvSpPr>
          <p:nvPr>
            <p:ph idx="1"/>
          </p:nvPr>
        </p:nvSpPr>
        <p:spPr>
          <a:xfrm>
            <a:off x="358507" y="1473284"/>
            <a:ext cx="4784650" cy="4768028"/>
          </a:xfrm>
        </p:spPr>
        <p:txBody>
          <a:bodyPr>
            <a:normAutofit/>
          </a:bodyPr>
          <a:lstStyle/>
          <a:p>
            <a:r>
              <a:rPr lang="en-US" sz="2400" dirty="0"/>
              <a:t>L</a:t>
            </a:r>
            <a:r>
              <a:rPr lang="en-US" sz="2400" dirty="0" smtClean="0"/>
              <a:t>ocal Senior Center</a:t>
            </a:r>
          </a:p>
          <a:p>
            <a:endParaRPr lang="en-US" sz="2400" dirty="0" smtClean="0"/>
          </a:p>
          <a:p>
            <a:r>
              <a:rPr lang="en-US" sz="2400" dirty="0" smtClean="0"/>
              <a:t>Area Agency on Aging </a:t>
            </a:r>
            <a:r>
              <a:rPr lang="en-US" sz="2400" dirty="0" smtClean="0">
                <a:hlinkClick r:id="rId3"/>
              </a:rPr>
              <a:t>www.eldercare.gov</a:t>
            </a:r>
            <a:r>
              <a:rPr lang="en-US" sz="2400" dirty="0" smtClean="0"/>
              <a:t> or </a:t>
            </a:r>
          </a:p>
          <a:p>
            <a:pPr marL="109728" indent="0">
              <a:buNone/>
            </a:pPr>
            <a:r>
              <a:rPr lang="en-US" sz="2400" dirty="0"/>
              <a:t> </a:t>
            </a:r>
            <a:r>
              <a:rPr lang="en-US" sz="2400" dirty="0" smtClean="0"/>
              <a:t> 1-800-677-1116</a:t>
            </a:r>
          </a:p>
          <a:p>
            <a:pPr marL="109728" indent="0">
              <a:buNone/>
            </a:pPr>
            <a:endParaRPr lang="en-US" sz="2400" dirty="0" smtClean="0"/>
          </a:p>
          <a:p>
            <a:r>
              <a:rPr lang="en-US" sz="2400" dirty="0" smtClean="0"/>
              <a:t>Hospitals or health clinics </a:t>
            </a:r>
          </a:p>
          <a:p>
            <a:endParaRPr lang="en-US" sz="2400" dirty="0" smtClean="0"/>
          </a:p>
          <a:p>
            <a:r>
              <a:rPr lang="en-US" sz="2400" dirty="0" smtClean="0"/>
              <a:t>YMCA for programs like Tai Chi</a:t>
            </a:r>
            <a:endParaRPr lang="en-US" sz="2400" dirty="0"/>
          </a:p>
        </p:txBody>
      </p:sp>
      <p:pic>
        <p:nvPicPr>
          <p:cNvPr id="11266" name="Picture 2" descr="http://www.triadlocalfirst.com/sites/default/files/tlfadmin/green_phon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877" y="2001045"/>
            <a:ext cx="2285389" cy="2285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157" y="4286434"/>
            <a:ext cx="1880643" cy="338554"/>
          </a:xfrm>
          <a:prstGeom prst="rect">
            <a:avLst/>
          </a:prstGeom>
          <a:noFill/>
        </p:spPr>
        <p:txBody>
          <a:bodyPr wrap="none" rtlCol="0">
            <a:spAutoFit/>
          </a:bodyPr>
          <a:lstStyle/>
          <a:p>
            <a:r>
              <a:rPr lang="en-US" sz="800" dirty="0"/>
              <a:t>http://</a:t>
            </a:r>
            <a:r>
              <a:rPr lang="en-US" sz="800" dirty="0" smtClean="0"/>
              <a:t>www.triadlocalfirst.com/sites/d</a:t>
            </a:r>
          </a:p>
          <a:p>
            <a:r>
              <a:rPr lang="en-US" sz="800" dirty="0" err="1" smtClean="0"/>
              <a:t>efault</a:t>
            </a:r>
            <a:r>
              <a:rPr lang="en-US" sz="800" dirty="0" smtClean="0"/>
              <a:t>/files/</a:t>
            </a:r>
            <a:r>
              <a:rPr lang="en-US" sz="800" dirty="0" err="1" smtClean="0"/>
              <a:t>tlfadmin</a:t>
            </a:r>
            <a:r>
              <a:rPr lang="en-US" sz="800" dirty="0" smtClean="0"/>
              <a:t>/green_phone.png</a:t>
            </a:r>
            <a:endParaRPr lang="en-US" sz="800" dirty="0"/>
          </a:p>
        </p:txBody>
      </p:sp>
      <p:sp>
        <p:nvSpPr>
          <p:cNvPr id="3" name="Footer Placeholder 2"/>
          <p:cNvSpPr>
            <a:spLocks noGrp="1"/>
          </p:cNvSpPr>
          <p:nvPr>
            <p:ph type="ftr" sz="quarter" idx="11"/>
          </p:nvPr>
        </p:nvSpPr>
        <p:spPr/>
        <p:txBody>
          <a:bodyPr/>
          <a:lstStyle/>
          <a:p>
            <a:r>
              <a:rPr lang="en-US" smtClean="0"/>
              <a:t>All Rights Reserved 2017</a:t>
            </a:r>
            <a:endParaRPr lang="en-US" dirty="0"/>
          </a:p>
        </p:txBody>
      </p:sp>
    </p:spTree>
    <p:extLst>
      <p:ext uri="{BB962C8B-B14F-4D97-AF65-F5344CB8AC3E}">
        <p14:creationId xmlns:p14="http://schemas.microsoft.com/office/powerpoint/2010/main" val="1612377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05528"/>
            <a:ext cx="7772400" cy="1815737"/>
          </a:xfrm>
        </p:spPr>
        <p:txBody>
          <a:bodyPr>
            <a:normAutofit fontScale="90000"/>
          </a:bodyPr>
          <a:lstStyle/>
          <a:p>
            <a:pPr algn="ctr"/>
            <a:r>
              <a:rPr lang="en-US" dirty="0" smtClean="0">
                <a:solidFill>
                  <a:schemeClr val="tx1"/>
                </a:solidFill>
                <a:effectLst/>
              </a:rPr>
              <a:t>REMEMBER:</a:t>
            </a:r>
            <a:br>
              <a:rPr lang="en-US" dirty="0" smtClean="0">
                <a:solidFill>
                  <a:schemeClr val="tx1"/>
                </a:solidFill>
                <a:effectLst/>
              </a:rPr>
            </a:br>
            <a:r>
              <a:rPr lang="en-US" i="1" dirty="0">
                <a:solidFill>
                  <a:schemeClr val="tx1"/>
                </a:solidFill>
                <a:effectLst/>
              </a:rPr>
              <a:t/>
            </a:r>
            <a:br>
              <a:rPr lang="en-US" i="1" dirty="0">
                <a:solidFill>
                  <a:schemeClr val="tx1"/>
                </a:solidFill>
                <a:effectLst/>
              </a:rPr>
            </a:br>
            <a:r>
              <a:rPr lang="en-US" sz="6700" i="1" dirty="0" smtClean="0">
                <a:solidFill>
                  <a:schemeClr val="accent1">
                    <a:lumMod val="75000"/>
                  </a:schemeClr>
                </a:solidFill>
                <a:effectLst/>
              </a:rPr>
              <a:t>Move More!</a:t>
            </a:r>
            <a:r>
              <a:rPr lang="en-US" sz="6700" i="1" dirty="0">
                <a:solidFill>
                  <a:schemeClr val="accent1">
                    <a:lumMod val="75000"/>
                  </a:schemeClr>
                </a:solidFill>
                <a:effectLst/>
              </a:rPr>
              <a:t/>
            </a:r>
            <a:br>
              <a:rPr lang="en-US" sz="6700" i="1" dirty="0">
                <a:solidFill>
                  <a:schemeClr val="accent1">
                    <a:lumMod val="75000"/>
                  </a:schemeClr>
                </a:solidFill>
                <a:effectLst/>
              </a:rPr>
            </a:br>
            <a:r>
              <a:rPr lang="en-US" dirty="0" smtClean="0">
                <a:solidFill>
                  <a:schemeClr val="tx1"/>
                </a:solidFill>
                <a:effectLst/>
              </a:rPr>
              <a:t> </a:t>
            </a:r>
            <a:endParaRPr lang="en-US" dirty="0">
              <a:solidFill>
                <a:schemeClr val="tx1"/>
              </a:solidFill>
              <a:effectLst/>
            </a:endParaRPr>
          </a:p>
        </p:txBody>
      </p:sp>
    </p:spTree>
    <p:extLst>
      <p:ext uri="{BB962C8B-B14F-4D97-AF65-F5344CB8AC3E}">
        <p14:creationId xmlns:p14="http://schemas.microsoft.com/office/powerpoint/2010/main" val="4067088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a:xfrm>
            <a:off x="177500" y="1297193"/>
            <a:ext cx="8858923" cy="441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smtClean="0"/>
              <a:t/>
            </a:r>
            <a:br>
              <a:rPr lang="en-US" altLang="en-US" b="1" dirty="0" smtClean="0"/>
            </a:br>
            <a:r>
              <a:rPr lang="en-US" altLang="en-US" b="1" dirty="0" smtClean="0"/>
              <a:t/>
            </a:r>
            <a:br>
              <a:rPr lang="en-US" altLang="en-US" b="1" dirty="0" smtClean="0"/>
            </a:br>
            <a:r>
              <a:rPr lang="en-US" altLang="en-US" b="1" dirty="0" smtClean="0"/>
              <a:t/>
            </a:r>
            <a:br>
              <a:rPr lang="en-US" altLang="en-US" b="1" dirty="0" smtClean="0"/>
            </a:br>
            <a:r>
              <a:rPr lang="en-US" altLang="en-US" b="1" dirty="0" smtClean="0"/>
              <a:t/>
            </a:r>
            <a:br>
              <a:rPr lang="en-US" altLang="en-US" b="1" dirty="0" smtClean="0"/>
            </a:br>
            <a:endParaRPr lang="en-US" altLang="en-US" sz="2800" b="1" dirty="0" smtClean="0"/>
          </a:p>
        </p:txBody>
      </p:sp>
      <p:sp>
        <p:nvSpPr>
          <p:cNvPr id="2" name="Title 1"/>
          <p:cNvSpPr>
            <a:spLocks noGrp="1"/>
          </p:cNvSpPr>
          <p:nvPr>
            <p:ph type="title"/>
          </p:nvPr>
        </p:nvSpPr>
        <p:spPr/>
        <p:txBody>
          <a:bodyPr/>
          <a:lstStyle/>
          <a:p>
            <a:r>
              <a:rPr lang="en-US" dirty="0" smtClean="0"/>
              <a:t>Questions/Discussion</a:t>
            </a:r>
            <a:endParaRPr lang="en-US" dirty="0"/>
          </a:p>
        </p:txBody>
      </p:sp>
      <p:sp>
        <p:nvSpPr>
          <p:cNvPr id="4" name="Content Placeholder 3"/>
          <p:cNvSpPr>
            <a:spLocks noGrp="1"/>
          </p:cNvSpPr>
          <p:nvPr>
            <p:ph idx="1"/>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All Rights Reserved 2017</a:t>
            </a:r>
            <a:endParaRPr lang="en-US" dirty="0"/>
          </a:p>
        </p:txBody>
      </p:sp>
      <p:pic>
        <p:nvPicPr>
          <p:cNvPr id="8195" name="Picture 3" descr="C:\Users\painterj\AppData\Local\Microsoft\Windows\Temporary Internet Files\Content.IE5\PKZBN7AI\question_mark_blue[1].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3240" y="2794926"/>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241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Evidence-Based Resources</a:t>
            </a:r>
            <a:endParaRPr lang="en-US" b="1" dirty="0"/>
          </a:p>
        </p:txBody>
      </p:sp>
      <p:sp>
        <p:nvSpPr>
          <p:cNvPr id="3" name="Content Placeholder 2"/>
          <p:cNvSpPr>
            <a:spLocks noGrp="1"/>
          </p:cNvSpPr>
          <p:nvPr>
            <p:ph idx="1"/>
          </p:nvPr>
        </p:nvSpPr>
        <p:spPr>
          <a:xfrm>
            <a:off x="329609" y="1552354"/>
            <a:ext cx="6847368" cy="4489010"/>
          </a:xfrm>
        </p:spPr>
        <p:txBody>
          <a:bodyPr>
            <a:normAutofit fontScale="92500"/>
          </a:bodyPr>
          <a:lstStyle/>
          <a:p>
            <a:r>
              <a:rPr lang="en-US" sz="2400" b="1" dirty="0" smtClean="0"/>
              <a:t>National Council on Aging: Evidence-Based Falls Prevention Programs</a:t>
            </a:r>
          </a:p>
          <a:p>
            <a:pPr marL="685800" lvl="1">
              <a:buFont typeface="Wingdings" panose="05000000000000000000" pitchFamily="2" charset="2"/>
              <a:buChar char="Ø"/>
            </a:pPr>
            <a:r>
              <a:rPr lang="en-US" sz="2400" b="1" dirty="0" smtClean="0">
                <a:hlinkClick r:id="rId3"/>
              </a:rPr>
              <a:t>https</a:t>
            </a:r>
            <a:r>
              <a:rPr lang="en-US" sz="2400" b="1" dirty="0">
                <a:hlinkClick r:id="rId3"/>
              </a:rPr>
              <a:t>://www.ncoa.org/healthy-aging/falls-prevention/falls-prevention-programs-for-older-adults</a:t>
            </a:r>
            <a:r>
              <a:rPr lang="en-US" sz="2400" b="1" dirty="0" smtClean="0">
                <a:hlinkClick r:id="rId3"/>
              </a:rPr>
              <a:t>/</a:t>
            </a:r>
            <a:r>
              <a:rPr lang="en-US" sz="2400" b="1" dirty="0" smtClean="0"/>
              <a:t> </a:t>
            </a:r>
          </a:p>
          <a:p>
            <a:r>
              <a:rPr lang="en-US" sz="2400" b="1" dirty="0" smtClean="0"/>
              <a:t>Falls Free</a:t>
            </a:r>
            <a:r>
              <a:rPr lang="en-US" sz="2400" b="1" baseline="30000" dirty="0" smtClean="0"/>
              <a:t>®</a:t>
            </a:r>
            <a:r>
              <a:rPr lang="en-US" sz="2400" b="1" dirty="0" smtClean="0"/>
              <a:t> </a:t>
            </a:r>
            <a:r>
              <a:rPr lang="en-US" sz="2400" b="1" dirty="0"/>
              <a:t>Initiative</a:t>
            </a:r>
            <a:r>
              <a:rPr lang="en-US" sz="2400" dirty="0"/>
              <a:t>: </a:t>
            </a:r>
            <a:r>
              <a:rPr lang="en-US" sz="2400" dirty="0" smtClean="0"/>
              <a:t>Find your state’s chapter</a:t>
            </a:r>
            <a:endParaRPr lang="en-US" sz="2400" dirty="0"/>
          </a:p>
          <a:p>
            <a:pPr lvl="1"/>
            <a:r>
              <a:rPr lang="en-US" sz="2400" dirty="0"/>
              <a:t>Provides resources and evidence-based practice to reduce fall-related injuries and death among older adults</a:t>
            </a:r>
          </a:p>
          <a:p>
            <a:pPr lvl="1"/>
            <a:r>
              <a:rPr lang="en-US" sz="2400" dirty="0" smtClean="0">
                <a:hlinkClick r:id="rId4"/>
              </a:rPr>
              <a:t>https</a:t>
            </a:r>
            <a:r>
              <a:rPr lang="en-US" sz="2400" dirty="0">
                <a:hlinkClick r:id="rId4"/>
              </a:rPr>
              <a:t>://www.ncoa.org/resources/falls-free-coalition-overview</a:t>
            </a:r>
            <a:r>
              <a:rPr lang="en-US" sz="2400" dirty="0" smtClean="0">
                <a:hlinkClick r:id="rId4"/>
              </a:rPr>
              <a:t>/</a:t>
            </a:r>
            <a:r>
              <a:rPr lang="en-US" sz="2400" dirty="0" smtClean="0"/>
              <a:t> </a:t>
            </a:r>
            <a:endParaRPr lang="en-US" sz="2400" dirty="0"/>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All Rights Reserved 2017</a:t>
            </a:r>
            <a:endParaRPr lang="en-US" dirty="0"/>
          </a:p>
        </p:txBody>
      </p:sp>
    </p:spTree>
    <p:extLst>
      <p:ext uri="{BB962C8B-B14F-4D97-AF65-F5344CB8AC3E}">
        <p14:creationId xmlns:p14="http://schemas.microsoft.com/office/powerpoint/2010/main" val="122304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344" y="1076612"/>
            <a:ext cx="8229600" cy="1654370"/>
          </a:xfrm>
        </p:spPr>
        <p:txBody>
          <a:bodyPr>
            <a:normAutofit/>
          </a:bodyPr>
          <a:lstStyle/>
          <a:p>
            <a:pPr algn="ctr"/>
            <a:r>
              <a:rPr lang="en-US" sz="6000" dirty="0" smtClean="0"/>
              <a:t>YES!</a:t>
            </a:r>
            <a:endParaRPr lang="en-US" sz="6000" dirty="0"/>
          </a:p>
        </p:txBody>
      </p:sp>
      <p:sp>
        <p:nvSpPr>
          <p:cNvPr id="2" name="Content Placeholder 1"/>
          <p:cNvSpPr>
            <a:spLocks noGrp="1"/>
          </p:cNvSpPr>
          <p:nvPr>
            <p:ph idx="1"/>
          </p:nvPr>
        </p:nvSpPr>
        <p:spPr/>
        <p:txBody>
          <a:bodyPr>
            <a:normAutofit/>
          </a:bodyPr>
          <a:lstStyle/>
          <a:p>
            <a:endParaRPr lang="en-US" dirty="0" smtClean="0"/>
          </a:p>
          <a:p>
            <a:pPr marL="109728" indent="0" algn="ctr">
              <a:buNone/>
            </a:pPr>
            <a:r>
              <a:rPr lang="en-US" sz="5400" dirty="0" smtClean="0"/>
              <a:t>Falls are largely preventable!</a:t>
            </a:r>
          </a:p>
          <a:p>
            <a:pPr marL="109728" indent="0" algn="ctr">
              <a:buNone/>
            </a:pPr>
            <a:r>
              <a:rPr lang="en-US" sz="5400" dirty="0" smtClean="0"/>
              <a:t>Come learn how.</a:t>
            </a:r>
            <a:endParaRPr lang="en-US" sz="5400" dirty="0"/>
          </a:p>
        </p:txBody>
      </p:sp>
      <p:sp>
        <p:nvSpPr>
          <p:cNvPr id="3" name="Footer Placeholder 2"/>
          <p:cNvSpPr>
            <a:spLocks noGrp="1"/>
          </p:cNvSpPr>
          <p:nvPr>
            <p:ph type="ftr" sz="quarter" idx="11"/>
          </p:nvPr>
        </p:nvSpPr>
        <p:spPr/>
        <p:txBody>
          <a:bodyPr/>
          <a:lstStyle/>
          <a:p>
            <a:r>
              <a:rPr lang="en-US" smtClean="0"/>
              <a:t>All Rights Reserved 2017</a:t>
            </a:r>
            <a:endParaRPr lang="en-US" dirty="0"/>
          </a:p>
        </p:txBody>
      </p:sp>
    </p:spTree>
    <p:extLst>
      <p:ext uri="{BB962C8B-B14F-4D97-AF65-F5344CB8AC3E}">
        <p14:creationId xmlns:p14="http://schemas.microsoft.com/office/powerpoint/2010/main" val="1167826606"/>
      </p:ext>
    </p:extLst>
  </p:cSld>
  <p:clrMapOvr>
    <a:masterClrMapping/>
  </p:clrMapOvr>
  <mc:AlternateContent xmlns:mc="http://schemas.openxmlformats.org/markup-compatibility/2006" xmlns:p14="http://schemas.microsoft.com/office/powerpoint/2010/main">
    <mc:Choice Requires="p14">
      <p:transition spd="slow" p14:dur="2000" advTm="10690"/>
    </mc:Choice>
    <mc:Fallback xmlns="">
      <p:transition spd="slow" advTm="1069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smtClean="0"/>
              <a:t>Thank You for Coming!</a:t>
            </a:r>
            <a:endParaRPr lang="en-US" dirty="0"/>
          </a:p>
        </p:txBody>
      </p:sp>
      <p:sp>
        <p:nvSpPr>
          <p:cNvPr id="6" name="Subtitle 5"/>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val="2074685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more information?</a:t>
            </a:r>
            <a:endParaRPr lang="en-US" dirty="0"/>
          </a:p>
        </p:txBody>
      </p:sp>
      <p:sp>
        <p:nvSpPr>
          <p:cNvPr id="3" name="Content Placeholder 2"/>
          <p:cNvSpPr>
            <a:spLocks noGrp="1"/>
          </p:cNvSpPr>
          <p:nvPr>
            <p:ph idx="1"/>
          </p:nvPr>
        </p:nvSpPr>
        <p:spPr>
          <a:xfrm>
            <a:off x="467833" y="1541722"/>
            <a:ext cx="6836734" cy="4518836"/>
          </a:xfrm>
        </p:spPr>
        <p:txBody>
          <a:bodyPr>
            <a:normAutofit/>
          </a:bodyPr>
          <a:lstStyle/>
          <a:p>
            <a:r>
              <a:rPr lang="en-US" dirty="0" smtClean="0"/>
              <a:t>A Physical Therapist’s Guide to Falls: </a:t>
            </a:r>
          </a:p>
          <a:p>
            <a:pPr marL="0" indent="0">
              <a:buNone/>
            </a:pPr>
            <a:r>
              <a:rPr lang="en-US" dirty="0">
                <a:hlinkClick r:id="rId2"/>
              </a:rPr>
              <a:t>http://</a:t>
            </a:r>
            <a:r>
              <a:rPr lang="en-US" dirty="0" smtClean="0">
                <a:hlinkClick r:id="rId2"/>
              </a:rPr>
              <a:t>www.moveforwardpt.com/symptomsconditionsdetail.aspx?cid=85726fb6-14c4-4c16-9a4c-3736dceac9f0</a:t>
            </a:r>
            <a:r>
              <a:rPr lang="en-US" dirty="0" smtClean="0"/>
              <a:t> </a:t>
            </a:r>
          </a:p>
          <a:p>
            <a:pPr marL="0" indent="0">
              <a:buNone/>
            </a:pPr>
            <a:endParaRPr lang="en-US" dirty="0"/>
          </a:p>
          <a:p>
            <a:r>
              <a:rPr lang="en-US" dirty="0" smtClean="0"/>
              <a:t>Remaining in Your Home as you Age:</a:t>
            </a:r>
          </a:p>
          <a:p>
            <a:pPr marL="0" indent="0">
              <a:buNone/>
            </a:pPr>
            <a:r>
              <a:rPr lang="en-US" dirty="0">
                <a:hlinkClick r:id="rId3"/>
              </a:rPr>
              <a:t>https://</a:t>
            </a:r>
            <a:r>
              <a:rPr lang="en-US" dirty="0" smtClean="0">
                <a:hlinkClick r:id="rId3"/>
              </a:rPr>
              <a:t>www.aota.org/About-Occupational-Therapy/Patients-Clients/Adults.aspx</a:t>
            </a:r>
            <a:r>
              <a:rPr lang="en-US" dirty="0" smtClean="0"/>
              <a:t> </a:t>
            </a:r>
          </a:p>
          <a:p>
            <a:pPr marL="0" indent="0">
              <a:buNone/>
            </a:pPr>
            <a:endParaRPr lang="en-US" dirty="0"/>
          </a:p>
          <a:p>
            <a:r>
              <a:rPr lang="en-US" dirty="0" smtClean="0"/>
              <a:t>The AARP Home Fit Guide:</a:t>
            </a:r>
          </a:p>
          <a:p>
            <a:pPr marL="0" indent="0">
              <a:buNone/>
            </a:pPr>
            <a:r>
              <a:rPr lang="en-US" dirty="0">
                <a:hlinkClick r:id="rId4"/>
              </a:rPr>
              <a:t>http://</a:t>
            </a:r>
            <a:r>
              <a:rPr lang="en-US" dirty="0" smtClean="0">
                <a:hlinkClick r:id="rId4"/>
              </a:rPr>
              <a:t>www.aarp.org/livable-communities/info-2014/aarp-home-fit-guide-aging-in-place.html</a:t>
            </a:r>
            <a:r>
              <a:rPr lang="en-US" dirty="0" smtClean="0"/>
              <a:t> </a:t>
            </a:r>
            <a:endParaRPr lang="en-US" dirty="0"/>
          </a:p>
        </p:txBody>
      </p:sp>
      <p:sp>
        <p:nvSpPr>
          <p:cNvPr id="4" name="Footer Placeholder 3"/>
          <p:cNvSpPr>
            <a:spLocks noGrp="1"/>
          </p:cNvSpPr>
          <p:nvPr>
            <p:ph type="ftr" sz="quarter" idx="11"/>
          </p:nvPr>
        </p:nvSpPr>
        <p:spPr>
          <a:xfrm>
            <a:off x="2683239" y="6041363"/>
            <a:ext cx="2549333" cy="365125"/>
          </a:xfrm>
        </p:spPr>
        <p:txBody>
          <a:bodyPr/>
          <a:lstStyle/>
          <a:p>
            <a:r>
              <a:rPr lang="en-US" dirty="0" smtClean="0"/>
              <a:t>All Rights Reserved 2017</a:t>
            </a:r>
            <a:endParaRPr lang="en-US" dirty="0"/>
          </a:p>
        </p:txBody>
      </p:sp>
    </p:spTree>
    <p:extLst>
      <p:ext uri="{BB962C8B-B14F-4D97-AF65-F5344CB8AC3E}">
        <p14:creationId xmlns:p14="http://schemas.microsoft.com/office/powerpoint/2010/main" val="1809835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spcBef>
                <a:spcPts val="0"/>
              </a:spcBef>
              <a:defRPr/>
            </a:pPr>
            <a:r>
              <a:rPr lang="en-US" b="1" dirty="0">
                <a:solidFill>
                  <a:schemeClr val="tx1"/>
                </a:solidFill>
                <a:effectLst/>
              </a:rPr>
              <a:t>References</a:t>
            </a:r>
            <a:endParaRPr dirty="0">
              <a:solidFill>
                <a:schemeClr val="tx1"/>
              </a:solidFill>
              <a:effectLst/>
            </a:endParaRPr>
          </a:p>
        </p:txBody>
      </p:sp>
      <p:sp>
        <p:nvSpPr>
          <p:cNvPr id="51203" name="Content Placeholder 2"/>
          <p:cNvSpPr>
            <a:spLocks noGrp="1"/>
          </p:cNvSpPr>
          <p:nvPr>
            <p:ph idx="1"/>
          </p:nvPr>
        </p:nvSpPr>
        <p:spPr>
          <a:xfrm>
            <a:off x="457199" y="1219200"/>
            <a:ext cx="6618157" cy="5105400"/>
          </a:xfrm>
        </p:spPr>
        <p:txBody>
          <a:bodyPr>
            <a:normAutofit/>
          </a:bodyPr>
          <a:lstStyle/>
          <a:p>
            <a:pPr marL="227013" indent="-227013">
              <a:spcBef>
                <a:spcPct val="0"/>
              </a:spcBef>
              <a:buNone/>
            </a:pPr>
            <a:r>
              <a:rPr lang="en-US" altLang="en-US" sz="1600" dirty="0"/>
              <a:t>Ambrose, A. F., Paul, G., &amp; Hausdorff, J. M. (2013).  </a:t>
            </a:r>
            <a:r>
              <a:rPr lang="en-US" altLang="en-US" sz="1600" dirty="0" smtClean="0"/>
              <a:t>Risk </a:t>
            </a:r>
            <a:r>
              <a:rPr lang="en-US" altLang="en-US" sz="1600" dirty="0"/>
              <a:t>factors for falls among older adults:  A review of the literature.  </a:t>
            </a:r>
            <a:r>
              <a:rPr lang="en-US" altLang="en-US" sz="1600" i="1" dirty="0"/>
              <a:t>Maturitas, 75</a:t>
            </a:r>
            <a:r>
              <a:rPr lang="en-US" altLang="en-US" sz="1600" dirty="0"/>
              <a:t>, 51-61.</a:t>
            </a:r>
          </a:p>
          <a:p>
            <a:pPr marL="227013" indent="-227013">
              <a:spcBef>
                <a:spcPct val="0"/>
              </a:spcBef>
              <a:buNone/>
            </a:pPr>
            <a:endParaRPr lang="en-US" altLang="en-US" sz="1600" b="1" dirty="0" smtClean="0"/>
          </a:p>
          <a:p>
            <a:pPr marL="227013" indent="-227013">
              <a:spcBef>
                <a:spcPct val="0"/>
              </a:spcBef>
              <a:buNone/>
            </a:pPr>
            <a:r>
              <a:rPr lang="en-US" altLang="en-US" sz="1600" dirty="0" smtClean="0"/>
              <a:t>American </a:t>
            </a:r>
            <a:r>
              <a:rPr lang="en-US" altLang="en-US" sz="1600" dirty="0"/>
              <a:t>Geriatrics Society &amp; British Geriatrics Society [AGS &amp; BGS] (2010). </a:t>
            </a:r>
            <a:r>
              <a:rPr lang="en-US" altLang="en-US" sz="1600" i="1" dirty="0"/>
              <a:t>Clinical Practice Guideline: Prevention of Falls in Older Persons.</a:t>
            </a:r>
            <a:r>
              <a:rPr lang="en-US" altLang="en-US" sz="1600" dirty="0"/>
              <a:t>  </a:t>
            </a:r>
          </a:p>
          <a:p>
            <a:pPr marL="227013" indent="-227013">
              <a:spcBef>
                <a:spcPct val="0"/>
              </a:spcBef>
              <a:buNone/>
            </a:pPr>
            <a:endParaRPr lang="en-US" altLang="en-US" sz="1600" dirty="0"/>
          </a:p>
          <a:p>
            <a:pPr marL="227013" indent="-227013">
              <a:spcBef>
                <a:spcPct val="0"/>
              </a:spcBef>
              <a:buNone/>
            </a:pPr>
            <a:r>
              <a:rPr lang="en-US" altLang="en-US" sz="1600" dirty="0" smtClean="0"/>
              <a:t>Boyd</a:t>
            </a:r>
            <a:r>
              <a:rPr lang="en-US" altLang="en-US" sz="1600" dirty="0"/>
              <a:t>, R., &amp; Stevens, J. A. (2009). Falls and fear of falling: Burden, beliefs and behaviours. Age and Ageing, 38, 423–428. http:  //</a:t>
            </a:r>
            <a:r>
              <a:rPr lang="en-US" altLang="en-US" sz="1600" dirty="0" smtClean="0"/>
              <a:t>dx.doi.org/10.1093/ageing/afp053</a:t>
            </a:r>
          </a:p>
          <a:p>
            <a:pPr marL="227013" indent="-227013">
              <a:buNone/>
            </a:pPr>
            <a:r>
              <a:rPr lang="en-US" sz="1600" dirty="0" smtClean="0"/>
              <a:t>Centers </a:t>
            </a:r>
            <a:r>
              <a:rPr lang="en-US" sz="1600" dirty="0"/>
              <a:t>for Disease Control and Prevention (CDC), (2014a).  Falls among older adults:  An overview.  Retrieved from http://</a:t>
            </a:r>
            <a:r>
              <a:rPr lang="en-US" sz="1600" dirty="0" smtClean="0"/>
              <a:t>www.cdc.gov/HomeandRecreationalSafety/Falls/adultfalls.html</a:t>
            </a:r>
            <a:endParaRPr lang="en-US" sz="1600" dirty="0"/>
          </a:p>
          <a:p>
            <a:pPr marL="227013" indent="-227013">
              <a:buNone/>
            </a:pPr>
            <a:r>
              <a:rPr lang="en-US" sz="1600" dirty="0"/>
              <a:t>Donoghue, O. A., Cronin, H., Savva, G. M., O’Reagan, C., &amp; Kenny, R. A. (2013).  Effects of fear of falling and activity restriction on normal and dual task walking in community dwelling older adults</a:t>
            </a:r>
            <a:r>
              <a:rPr lang="en-US" sz="1600" i="1" dirty="0"/>
              <a:t>.  Gain &amp; Posture, 38</a:t>
            </a:r>
            <a:r>
              <a:rPr lang="en-US" sz="1600" dirty="0"/>
              <a:t>, 120-124. </a:t>
            </a:r>
          </a:p>
          <a:p>
            <a:pPr marL="227013" indent="-227013">
              <a:buNone/>
            </a:pPr>
            <a:endParaRPr lang="en-US" sz="1600" dirty="0"/>
          </a:p>
          <a:p>
            <a:pPr marL="0" indent="0" eaLnBrk="1" hangingPunct="1">
              <a:spcBef>
                <a:spcPct val="0"/>
              </a:spcBef>
              <a:buNone/>
            </a:pPr>
            <a:endParaRPr lang="nn-NO" altLang="en-US" sz="1400" dirty="0" smtClean="0"/>
          </a:p>
          <a:p>
            <a:pPr marL="0" indent="0" eaLnBrk="1" hangingPunct="1">
              <a:buNone/>
            </a:pPr>
            <a:endParaRPr lang="en-US" altLang="en-US" sz="1400" dirty="0" smtClean="0"/>
          </a:p>
          <a:p>
            <a:pPr eaLnBrk="1" hangingPunct="1"/>
            <a:endParaRPr lang="en-US" altLang="en-US" sz="1400" dirty="0" smtClean="0"/>
          </a:p>
        </p:txBody>
      </p:sp>
      <p:sp>
        <p:nvSpPr>
          <p:cNvPr id="4" name="Footer Placeholder 3"/>
          <p:cNvSpPr>
            <a:spLocks noGrp="1"/>
          </p:cNvSpPr>
          <p:nvPr>
            <p:ph type="ftr" sz="quarter" idx="11"/>
          </p:nvPr>
        </p:nvSpPr>
        <p:spPr>
          <a:xfrm>
            <a:off x="3147934" y="6356350"/>
            <a:ext cx="5996066" cy="365125"/>
          </a:xfrm>
        </p:spPr>
        <p:txBody>
          <a:bodyPr/>
          <a:lstStyle/>
          <a:p>
            <a:pPr>
              <a:defRPr/>
            </a:pPr>
            <a:r>
              <a:rPr lang="en-US" dirty="0" smtClean="0"/>
              <a:t>All Rights Reserved 2017</a:t>
            </a:r>
            <a:endParaRPr dirty="0"/>
          </a:p>
        </p:txBody>
      </p:sp>
    </p:spTree>
    <p:extLst>
      <p:ext uri="{BB962C8B-B14F-4D97-AF65-F5344CB8AC3E}">
        <p14:creationId xmlns:p14="http://schemas.microsoft.com/office/powerpoint/2010/main" val="445328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tx1"/>
                </a:solidFill>
                <a:effectLst/>
              </a:rPr>
              <a:t>References</a:t>
            </a:r>
            <a:endParaRPr lang="en-US" dirty="0">
              <a:solidFill>
                <a:schemeClr val="tx1"/>
              </a:solidFill>
              <a:effectLst/>
            </a:endParaRPr>
          </a:p>
        </p:txBody>
      </p:sp>
      <p:sp>
        <p:nvSpPr>
          <p:cNvPr id="3" name="Content Placeholder 2"/>
          <p:cNvSpPr>
            <a:spLocks noGrp="1"/>
          </p:cNvSpPr>
          <p:nvPr>
            <p:ph idx="1"/>
          </p:nvPr>
        </p:nvSpPr>
        <p:spPr>
          <a:xfrm>
            <a:off x="381000" y="1663908"/>
            <a:ext cx="6686862" cy="4286131"/>
          </a:xfrm>
        </p:spPr>
        <p:txBody>
          <a:bodyPr>
            <a:normAutofit fontScale="85000" lnSpcReduction="10000"/>
          </a:bodyPr>
          <a:lstStyle/>
          <a:p>
            <a:pPr marL="227013" indent="-227013">
              <a:buNone/>
            </a:pPr>
            <a:r>
              <a:rPr lang="en-US" sz="1600" b="1" dirty="0">
                <a:solidFill>
                  <a:srgbClr val="FF0000"/>
                </a:solidFill>
              </a:rPr>
              <a:t> </a:t>
            </a:r>
            <a:r>
              <a:rPr lang="en-US" altLang="en-US" sz="1600" dirty="0"/>
              <a:t>Grundstrom, A. C., Guse, C. E., &amp; Layde, P. M. (2012).  Risk factors for falls and fall-related injuries in adults 85 years of age and older.  </a:t>
            </a:r>
            <a:r>
              <a:rPr lang="en-US" altLang="en-US" sz="1600" i="1" dirty="0"/>
              <a:t>Archives of Gerontology and Geriatrics, 54</a:t>
            </a:r>
            <a:r>
              <a:rPr lang="en-US" altLang="en-US" sz="1600" dirty="0"/>
              <a:t>, 421-428.  doi: </a:t>
            </a:r>
            <a:r>
              <a:rPr lang="en-US" altLang="en-US" sz="1600" dirty="0" smtClean="0"/>
              <a:t>10.1016/j.archger.2011/06.008</a:t>
            </a:r>
            <a:endParaRPr lang="en-US" sz="1600" dirty="0" smtClean="0"/>
          </a:p>
          <a:p>
            <a:pPr marL="227013" indent="-227013">
              <a:buNone/>
            </a:pPr>
            <a:r>
              <a:rPr lang="en-US" sz="1600" dirty="0" smtClean="0"/>
              <a:t>Kalyani</a:t>
            </a:r>
            <a:r>
              <a:rPr lang="en-US" sz="1600" dirty="0"/>
              <a:t>, R. R., Stein, B., Valiyil, R., Manno, R., Maynard, J. W., &amp; Crews, D. C. (2010).  Vitamin D treatment for the prevention of falls in older adults: Systematic review and meta-analysis.  </a:t>
            </a:r>
            <a:r>
              <a:rPr lang="en-US" sz="1600" i="1" dirty="0"/>
              <a:t>Journal of the American Geriatrics Society, 58</a:t>
            </a:r>
            <a:r>
              <a:rPr lang="en-US" sz="1600" dirty="0"/>
              <a:t>, 1299–1310.  DOI: </a:t>
            </a:r>
            <a:r>
              <a:rPr lang="en-US" sz="1600" dirty="0" smtClean="0"/>
              <a:t>10.1111/j.1532-5415.2010.02949.x</a:t>
            </a:r>
            <a:endParaRPr lang="en-US" sz="1600" dirty="0"/>
          </a:p>
          <a:p>
            <a:pPr marL="231775" indent="-231775">
              <a:buNone/>
            </a:pPr>
            <a:r>
              <a:rPr lang="en-US" altLang="en-US" sz="1600" dirty="0"/>
              <a:t>Liam, P. &amp; Kaye, N. (2006).  </a:t>
            </a:r>
            <a:r>
              <a:rPr lang="en-US" altLang="en-US" sz="1600" i="1" dirty="0"/>
              <a:t>Tai chi for beginners and the 24 forms</a:t>
            </a:r>
            <a:r>
              <a:rPr lang="en-US" altLang="en-US" sz="1600" dirty="0"/>
              <a:t>.  Louisville, KTY:  Four Colour Imports</a:t>
            </a:r>
            <a:r>
              <a:rPr lang="en-US" altLang="en-US" sz="1600" dirty="0" smtClean="0"/>
              <a:t>.</a:t>
            </a:r>
            <a:endParaRPr lang="nb-NO" altLang="en-US" sz="1600" dirty="0" smtClean="0"/>
          </a:p>
          <a:p>
            <a:pPr marL="227013" indent="-227013">
              <a:buNone/>
            </a:pPr>
            <a:r>
              <a:rPr lang="nb-NO" altLang="en-US" sz="1600" dirty="0" smtClean="0"/>
              <a:t>Nye, A. (2012).  Preventing Medicattion-related falls.  Presentation at the Emergency care conference, Greenville, NC</a:t>
            </a:r>
            <a:endParaRPr lang="nb-NO" altLang="en-US" sz="1600" dirty="0"/>
          </a:p>
          <a:p>
            <a:pPr marL="227013" indent="-227013">
              <a:buNone/>
            </a:pPr>
            <a:endParaRPr lang="nb-NO" altLang="en-US" sz="1500" dirty="0" smtClean="0"/>
          </a:p>
          <a:p>
            <a:pPr marL="227013" indent="-227013">
              <a:spcBef>
                <a:spcPct val="0"/>
              </a:spcBef>
              <a:buNone/>
            </a:pPr>
            <a:r>
              <a:rPr lang="en-US" altLang="en-US" sz="1600" dirty="0" smtClean="0"/>
              <a:t>Painter</a:t>
            </a:r>
            <a:r>
              <a:rPr lang="en-US" altLang="en-US" sz="1600" dirty="0"/>
              <a:t>, J., et al.  (2012).  Fear of falling and its relationship with anxiety </a:t>
            </a:r>
            <a:r>
              <a:rPr lang="en-US" altLang="en-US" sz="1600" i="1" dirty="0"/>
              <a:t>depression, and activity engagement among community-dwelling older adults.  AJOT, 66</a:t>
            </a:r>
            <a:r>
              <a:rPr lang="en-US" altLang="en-US" sz="1600" dirty="0"/>
              <a:t>, 169-176.</a:t>
            </a:r>
          </a:p>
          <a:p>
            <a:pPr marL="227013" indent="-227013">
              <a:spcBef>
                <a:spcPct val="0"/>
              </a:spcBef>
              <a:buNone/>
            </a:pPr>
            <a:endParaRPr lang="en-US" altLang="en-US" sz="1600" dirty="0"/>
          </a:p>
          <a:p>
            <a:pPr marL="227013" indent="-227013">
              <a:spcBef>
                <a:spcPct val="0"/>
              </a:spcBef>
              <a:buNone/>
            </a:pPr>
            <a:r>
              <a:rPr lang="en-US" altLang="en-US" sz="1600" dirty="0"/>
              <a:t>Panel on Prevention … (2011).  Summary of the updated AGS/BGS clinical practice guideline for prevention of falls in older persons.  </a:t>
            </a:r>
            <a:r>
              <a:rPr lang="en-US" altLang="en-US" sz="1600" i="1" dirty="0"/>
              <a:t>JAGS, 59,</a:t>
            </a:r>
            <a:r>
              <a:rPr lang="en-US" altLang="en-US" sz="1600" dirty="0"/>
              <a:t> 148-157.</a:t>
            </a:r>
          </a:p>
          <a:p>
            <a:pPr marL="231775" indent="-231775">
              <a:buNone/>
            </a:pPr>
            <a:endParaRPr lang="en-US" altLang="en-US" sz="1500" dirty="0" smtClean="0"/>
          </a:p>
          <a:p>
            <a:pPr marL="227013" indent="-227013">
              <a:buNone/>
            </a:pPr>
            <a:endParaRPr lang="nb-NO" altLang="en-US" sz="1400" dirty="0" smtClean="0"/>
          </a:p>
          <a:p>
            <a:pPr marL="227013" indent="-227013">
              <a:buNone/>
            </a:pPr>
            <a:endParaRPr lang="nb-NO" altLang="en-US" sz="1400" dirty="0" smtClean="0"/>
          </a:p>
          <a:p>
            <a:pPr marL="227013" indent="-227013">
              <a:buNone/>
            </a:pPr>
            <a:endParaRPr lang="en-US" altLang="en-US" sz="1400" dirty="0"/>
          </a:p>
          <a:p>
            <a:pPr marL="227013" indent="-227013">
              <a:buNone/>
            </a:pPr>
            <a:endParaRPr lang="en-US" altLang="en-US" sz="1400" dirty="0" smtClean="0"/>
          </a:p>
          <a:p>
            <a:pPr marL="227013" indent="-227013">
              <a:buNone/>
            </a:pPr>
            <a:endParaRPr lang="en-US" altLang="en-US" sz="1400" dirty="0" smtClean="0"/>
          </a:p>
          <a:p>
            <a:pPr marL="227013" indent="-227013">
              <a:buNone/>
            </a:pPr>
            <a:endParaRPr lang="en-US" altLang="en-US" sz="1400" dirty="0"/>
          </a:p>
          <a:p>
            <a:pPr marL="227013" indent="-227013">
              <a:buNone/>
            </a:pPr>
            <a:endParaRPr lang="en-US" altLang="en-US" sz="1400" dirty="0"/>
          </a:p>
          <a:p>
            <a:endParaRPr lang="en-US" dirty="0"/>
          </a:p>
        </p:txBody>
      </p:sp>
      <p:sp>
        <p:nvSpPr>
          <p:cNvPr id="4" name="Footer Placeholder 3"/>
          <p:cNvSpPr>
            <a:spLocks noGrp="1"/>
          </p:cNvSpPr>
          <p:nvPr>
            <p:ph type="ftr" sz="quarter" idx="11"/>
          </p:nvPr>
        </p:nvSpPr>
        <p:spPr>
          <a:xfrm>
            <a:off x="3028012" y="6378836"/>
            <a:ext cx="6115987" cy="365125"/>
          </a:xfrm>
        </p:spPr>
        <p:txBody>
          <a:bodyPr/>
          <a:lstStyle/>
          <a:p>
            <a:r>
              <a:rPr lang="en-US" smtClean="0"/>
              <a:t>All Rights Reserved 2017</a:t>
            </a:r>
            <a:endParaRPr lang="en-US" dirty="0"/>
          </a:p>
        </p:txBody>
      </p:sp>
    </p:spTree>
    <p:extLst>
      <p:ext uri="{BB962C8B-B14F-4D97-AF65-F5344CB8AC3E}">
        <p14:creationId xmlns:p14="http://schemas.microsoft.com/office/powerpoint/2010/main" val="890674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effectLst/>
              </a:rPr>
              <a:t>References</a:t>
            </a:r>
            <a:endParaRPr lang="en-US" b="1" dirty="0">
              <a:solidFill>
                <a:schemeClr val="tx1"/>
              </a:solidFill>
              <a:effectLst/>
            </a:endParaRPr>
          </a:p>
        </p:txBody>
      </p:sp>
      <p:sp>
        <p:nvSpPr>
          <p:cNvPr id="3" name="Content Placeholder 2"/>
          <p:cNvSpPr>
            <a:spLocks noGrp="1"/>
          </p:cNvSpPr>
          <p:nvPr>
            <p:ph idx="1"/>
          </p:nvPr>
        </p:nvSpPr>
        <p:spPr>
          <a:xfrm>
            <a:off x="457200" y="1371600"/>
            <a:ext cx="6588177" cy="4876800"/>
          </a:xfrm>
        </p:spPr>
        <p:txBody>
          <a:bodyPr>
            <a:normAutofit fontScale="85000" lnSpcReduction="20000"/>
          </a:bodyPr>
          <a:lstStyle/>
          <a:p>
            <a:pPr marL="227013" indent="-227013">
              <a:buNone/>
            </a:pPr>
            <a:r>
              <a:rPr lang="en-US" sz="1600" dirty="0" smtClean="0"/>
              <a:t>Shumway-Cook, A, </a:t>
            </a:r>
            <a:r>
              <a:rPr lang="en-US" sz="1600" dirty="0" err="1" smtClean="0"/>
              <a:t>Brauer</a:t>
            </a:r>
            <a:r>
              <a:rPr lang="en-US" sz="1600" dirty="0" smtClean="0"/>
              <a:t>, S, &amp; </a:t>
            </a:r>
            <a:r>
              <a:rPr lang="en-US" sz="1600" dirty="0" err="1" smtClean="0"/>
              <a:t>Woollacott,M</a:t>
            </a:r>
            <a:r>
              <a:rPr lang="en-US" sz="1600" dirty="0" smtClean="0"/>
              <a:t>. (2000). Predicting the probability for falls in community-dwelling older adults using the Timed Up &amp; Go Test. </a:t>
            </a:r>
            <a:r>
              <a:rPr lang="en-US" sz="1600" dirty="0" err="1" smtClean="0"/>
              <a:t>Phys</a:t>
            </a:r>
            <a:r>
              <a:rPr lang="en-US" sz="1600" dirty="0" smtClean="0"/>
              <a:t> </a:t>
            </a:r>
            <a:r>
              <a:rPr lang="en-US" sz="1600" dirty="0" err="1" smtClean="0"/>
              <a:t>Ther</a:t>
            </a:r>
            <a:r>
              <a:rPr lang="en-US" sz="1600" dirty="0" smtClean="0"/>
              <a:t>, 80(9), 896-903.</a:t>
            </a:r>
          </a:p>
          <a:p>
            <a:pPr marL="227013" indent="-227013">
              <a:buNone/>
            </a:pPr>
            <a:endParaRPr lang="en-US" sz="1600" dirty="0"/>
          </a:p>
          <a:p>
            <a:pPr marL="227013" indent="-227013">
              <a:buNone/>
            </a:pPr>
            <a:r>
              <a:rPr lang="en-US" sz="1600" dirty="0" smtClean="0"/>
              <a:t>Stevens, J. A. (2010).  CDC </a:t>
            </a:r>
            <a:r>
              <a:rPr lang="en-US" sz="1600" dirty="0"/>
              <a:t>Compendium of </a:t>
            </a:r>
            <a:r>
              <a:rPr lang="en-US" sz="1600" dirty="0" smtClean="0"/>
              <a:t>effective fall interventions</a:t>
            </a:r>
            <a:r>
              <a:rPr lang="en-US" sz="1600" dirty="0"/>
              <a:t>: What </a:t>
            </a:r>
            <a:r>
              <a:rPr lang="en-US" sz="1600" dirty="0" smtClean="0"/>
              <a:t>works </a:t>
            </a:r>
            <a:r>
              <a:rPr lang="en-US" sz="1600" dirty="0"/>
              <a:t>for </a:t>
            </a:r>
            <a:r>
              <a:rPr lang="en-US" sz="1600" dirty="0" smtClean="0"/>
              <a:t>community-dwelling older adults</a:t>
            </a:r>
            <a:r>
              <a:rPr lang="en-US" sz="1600" dirty="0"/>
              <a:t>, 2nd Edition. Retrieved from:  http://www.cdc.gov/homeandrecreationalsafety/Falls/compendium.html</a:t>
            </a:r>
            <a:endParaRPr lang="en-US" sz="1600" b="1" dirty="0"/>
          </a:p>
          <a:p>
            <a:pPr marL="227013" indent="-227013">
              <a:buNone/>
            </a:pPr>
            <a:endParaRPr lang="en-US" altLang="en-US" sz="1600" dirty="0" smtClean="0"/>
          </a:p>
          <a:p>
            <a:pPr marL="227013" indent="-227013">
              <a:buNone/>
            </a:pPr>
            <a:r>
              <a:rPr lang="en-US" altLang="en-US" sz="1600" dirty="0" smtClean="0"/>
              <a:t>Stevens, J. A. &amp; Rudd, R. A. (2014).  Circumstances and contributing causes of fall deaths among person aged 65 and older.:  United States, 2010.  </a:t>
            </a:r>
            <a:r>
              <a:rPr lang="en-US" altLang="en-US" sz="1600" i="1" dirty="0" smtClean="0"/>
              <a:t>JAGS, 62</a:t>
            </a:r>
            <a:r>
              <a:rPr lang="en-US" altLang="en-US" sz="1600" dirty="0" smtClean="0"/>
              <a:t>, 470-475.  doi:  10.111/jgs.12702</a:t>
            </a:r>
          </a:p>
          <a:p>
            <a:pPr marL="227013" indent="-227013">
              <a:buNone/>
            </a:pPr>
            <a:endParaRPr lang="en-US" altLang="en-US" sz="1600" dirty="0"/>
          </a:p>
          <a:p>
            <a:pPr marL="227013" indent="-227013">
              <a:buNone/>
            </a:pPr>
            <a:r>
              <a:rPr lang="en-US" altLang="en-US" sz="1600" dirty="0" smtClean="0"/>
              <a:t>Tinetti</a:t>
            </a:r>
            <a:r>
              <a:rPr lang="en-US" altLang="en-US" sz="1600" dirty="0"/>
              <a:t>, M., Richman, D., </a:t>
            </a:r>
            <a:r>
              <a:rPr lang="en-US" altLang="en-US" sz="1600" dirty="0" smtClean="0"/>
              <a:t>&amp; Powell</a:t>
            </a:r>
            <a:r>
              <a:rPr lang="en-US" altLang="en-US" sz="1600" dirty="0"/>
              <a:t>, L. (1990). Falls </a:t>
            </a:r>
            <a:r>
              <a:rPr lang="en-US" altLang="en-US" sz="1600" dirty="0" smtClean="0"/>
              <a:t>efficacy </a:t>
            </a:r>
            <a:r>
              <a:rPr lang="en-US" altLang="en-US" sz="1600" dirty="0"/>
              <a:t>as a </a:t>
            </a:r>
            <a:r>
              <a:rPr lang="en-US" altLang="en-US" sz="1600" dirty="0" smtClean="0"/>
              <a:t>measure </a:t>
            </a:r>
            <a:r>
              <a:rPr lang="en-US" altLang="en-US" sz="1600" dirty="0"/>
              <a:t>of </a:t>
            </a:r>
            <a:r>
              <a:rPr lang="en-US" altLang="en-US" sz="1600" dirty="0" smtClean="0"/>
              <a:t>fear </a:t>
            </a:r>
            <a:r>
              <a:rPr lang="en-US" altLang="en-US" sz="1600" dirty="0"/>
              <a:t>of </a:t>
            </a:r>
            <a:r>
              <a:rPr lang="en-US" altLang="en-US" sz="1600" dirty="0" smtClean="0"/>
              <a:t>falling</a:t>
            </a:r>
            <a:r>
              <a:rPr lang="en-US" altLang="en-US" sz="1600" dirty="0"/>
              <a:t>. </a:t>
            </a:r>
            <a:r>
              <a:rPr lang="en-US" altLang="en-US" sz="1600" i="1" dirty="0"/>
              <a:t>Journal of Gerontology, 45, </a:t>
            </a:r>
            <a:r>
              <a:rPr lang="en-US" altLang="en-US" sz="1600" dirty="0"/>
              <a:t>239-243</a:t>
            </a:r>
            <a:r>
              <a:rPr lang="en-US" altLang="en-US" sz="1600" dirty="0" smtClean="0"/>
              <a:t>.</a:t>
            </a:r>
          </a:p>
          <a:p>
            <a:pPr marL="227013" indent="-227013">
              <a:buNone/>
            </a:pPr>
            <a:endParaRPr lang="en-US" altLang="en-US" sz="1600" dirty="0" smtClean="0"/>
          </a:p>
          <a:p>
            <a:pPr marL="225425" indent="-225425">
              <a:buNone/>
            </a:pPr>
            <a:r>
              <a:rPr lang="en-US" sz="1600" dirty="0" smtClean="0"/>
              <a:t>Tinetti, M. E., &amp; Powell </a:t>
            </a:r>
            <a:r>
              <a:rPr lang="en-US" sz="1600" dirty="0"/>
              <a:t>L. </a:t>
            </a:r>
            <a:r>
              <a:rPr lang="en-US" sz="1600" dirty="0" smtClean="0"/>
              <a:t>(1993).  Fear </a:t>
            </a:r>
            <a:r>
              <a:rPr lang="en-US" sz="1600" dirty="0"/>
              <a:t>of falling and low self-efficacy: a case </a:t>
            </a:r>
            <a:r>
              <a:rPr lang="en-US" sz="1600" dirty="0" smtClean="0"/>
              <a:t>of dependence </a:t>
            </a:r>
            <a:r>
              <a:rPr lang="en-US" sz="1600" dirty="0"/>
              <a:t>in elderly </a:t>
            </a:r>
            <a:r>
              <a:rPr lang="en-US" sz="1600" dirty="0" smtClean="0"/>
              <a:t>persons.  </a:t>
            </a:r>
            <a:r>
              <a:rPr lang="en-US" sz="1600" i="1" dirty="0" smtClean="0"/>
              <a:t>Journal of  Gerontology, 48</a:t>
            </a:r>
            <a:r>
              <a:rPr lang="en-US" sz="1600" dirty="0" smtClean="0"/>
              <a:t>, 35-38.</a:t>
            </a:r>
            <a:endParaRPr lang="en-US" sz="1600" dirty="0"/>
          </a:p>
          <a:p>
            <a:pPr marL="227013" indent="-227013">
              <a:buNone/>
            </a:pPr>
            <a:endParaRPr lang="en-US" altLang="en-US" sz="1600" dirty="0" smtClean="0"/>
          </a:p>
          <a:p>
            <a:pPr marL="227013" indent="-227013">
              <a:buNone/>
            </a:pPr>
            <a:r>
              <a:rPr lang="en-US" altLang="en-US" sz="1600" dirty="0" smtClean="0"/>
              <a:t>WHO </a:t>
            </a:r>
            <a:r>
              <a:rPr lang="en-US" altLang="en-US" sz="1600" dirty="0"/>
              <a:t>Organization (2010). Falls Fact Sheet N.344  Retrieved from:  http://www.who.int/mediacentre/factsheets/fs344/en/index.html</a:t>
            </a:r>
          </a:p>
          <a:p>
            <a:pPr marL="227013" indent="-227013">
              <a:spcBef>
                <a:spcPct val="0"/>
              </a:spcBef>
              <a:buNone/>
            </a:pPr>
            <a:endParaRPr lang="en-US" altLang="en-US" sz="1600" dirty="0"/>
          </a:p>
          <a:p>
            <a:pPr marL="227013" indent="-227013">
              <a:buNone/>
            </a:pPr>
            <a:endParaRPr lang="en-US" altLang="en-US" sz="2000" dirty="0"/>
          </a:p>
          <a:p>
            <a:endParaRPr lang="en-US" dirty="0"/>
          </a:p>
        </p:txBody>
      </p:sp>
      <p:sp>
        <p:nvSpPr>
          <p:cNvPr id="4" name="Footer Placeholder 3"/>
          <p:cNvSpPr>
            <a:spLocks noGrp="1"/>
          </p:cNvSpPr>
          <p:nvPr>
            <p:ph type="ftr" sz="quarter" idx="11"/>
          </p:nvPr>
        </p:nvSpPr>
        <p:spPr>
          <a:xfrm>
            <a:off x="3080478" y="6356350"/>
            <a:ext cx="6063521" cy="365125"/>
          </a:xfrm>
        </p:spPr>
        <p:txBody>
          <a:bodyPr/>
          <a:lstStyle/>
          <a:p>
            <a:r>
              <a:rPr lang="en-US" dirty="0" smtClean="0"/>
              <a:t>All Rights Reserved 2017</a:t>
            </a:r>
            <a:endParaRPr lang="en-US" dirty="0"/>
          </a:p>
        </p:txBody>
      </p:sp>
    </p:spTree>
    <p:extLst>
      <p:ext uri="{BB962C8B-B14F-4D97-AF65-F5344CB8AC3E}">
        <p14:creationId xmlns:p14="http://schemas.microsoft.com/office/powerpoint/2010/main" val="2142415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smtClean="0">
                <a:solidFill>
                  <a:schemeClr val="tx1"/>
                </a:solidFill>
                <a:effectLst/>
                <a:latin typeface="Arial" panose="020B0604020202020204" pitchFamily="34" charset="0"/>
                <a:cs typeface="Arial" panose="020B0604020202020204" pitchFamily="34" charset="0"/>
              </a:rPr>
              <a:t>Today’s Discussion</a:t>
            </a:r>
            <a:endParaRPr lang="en-US" sz="3600" dirty="0">
              <a:solidFill>
                <a:schemeClr val="tx1"/>
              </a:solidFill>
              <a:effectLst/>
              <a:latin typeface="Arial" panose="020B0604020202020204" pitchFamily="34" charset="0"/>
              <a:cs typeface="Arial" panose="020B0604020202020204" pitchFamily="34" charset="0"/>
            </a:endParaRPr>
          </a:p>
        </p:txBody>
      </p:sp>
      <p:sp>
        <p:nvSpPr>
          <p:cNvPr id="2" name="Content Placeholder 1"/>
          <p:cNvSpPr>
            <a:spLocks noGrp="1"/>
          </p:cNvSpPr>
          <p:nvPr>
            <p:ph sz="half" idx="1"/>
          </p:nvPr>
        </p:nvSpPr>
        <p:spPr>
          <a:xfrm>
            <a:off x="318977" y="1382233"/>
            <a:ext cx="3583172" cy="4517145"/>
          </a:xfrm>
        </p:spPr>
        <p:txBody>
          <a:bodyPr>
            <a:normAutofit lnSpcReduction="10000"/>
          </a:bodyPr>
          <a:lstStyle/>
          <a:p>
            <a:pPr marL="109728" indent="0">
              <a:buNone/>
            </a:pPr>
            <a:r>
              <a:rPr lang="en-US" sz="2800" dirty="0" smtClean="0">
                <a:latin typeface="Arial" panose="020B0604020202020204" pitchFamily="34" charset="0"/>
                <a:cs typeface="Arial" panose="020B0604020202020204" pitchFamily="34" charset="0"/>
              </a:rPr>
              <a:t> </a:t>
            </a:r>
          </a:p>
          <a:p>
            <a:r>
              <a:rPr lang="en-US" sz="3200" dirty="0" smtClean="0">
                <a:latin typeface="Arial" panose="020B0604020202020204" pitchFamily="34" charset="0"/>
                <a:cs typeface="Arial" panose="020B0604020202020204" pitchFamily="34" charset="0"/>
              </a:rPr>
              <a:t>Definition of a fall</a:t>
            </a:r>
          </a:p>
          <a:p>
            <a:r>
              <a:rPr lang="en-US" sz="3200" dirty="0" smtClean="0">
                <a:latin typeface="Arial" panose="020B0604020202020204" pitchFamily="34" charset="0"/>
                <a:cs typeface="Arial" panose="020B0604020202020204" pitchFamily="34" charset="0"/>
              </a:rPr>
              <a:t>Fear of falling</a:t>
            </a:r>
          </a:p>
          <a:p>
            <a:r>
              <a:rPr lang="en-US" sz="3200" dirty="0" smtClean="0">
                <a:latin typeface="Arial" panose="020B0604020202020204" pitchFamily="34" charset="0"/>
                <a:cs typeface="Arial" panose="020B0604020202020204" pitchFamily="34" charset="0"/>
              </a:rPr>
              <a:t>Risk factors for falling</a:t>
            </a:r>
          </a:p>
          <a:p>
            <a:r>
              <a:rPr lang="en-US" sz="3200" dirty="0" smtClean="0">
                <a:latin typeface="Arial" panose="020B0604020202020204" pitchFamily="34" charset="0"/>
                <a:cs typeface="Arial" panose="020B0604020202020204" pitchFamily="34" charset="0"/>
              </a:rPr>
              <a:t>Action steps to reduce YOUR fall risk</a:t>
            </a:r>
          </a:p>
          <a:p>
            <a:pPr marL="109728" indent="0">
              <a:buNone/>
            </a:pPr>
            <a:endParaRPr lang="en-US" sz="3200" dirty="0"/>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89923" y="1910219"/>
            <a:ext cx="2587624" cy="3881437"/>
          </a:xfrm>
        </p:spPr>
      </p:pic>
      <p:sp>
        <p:nvSpPr>
          <p:cNvPr id="4" name="Footer Placeholder 3"/>
          <p:cNvSpPr>
            <a:spLocks noGrp="1"/>
          </p:cNvSpPr>
          <p:nvPr>
            <p:ph type="ftr" sz="quarter" idx="11"/>
          </p:nvPr>
        </p:nvSpPr>
        <p:spPr/>
        <p:txBody>
          <a:bodyPr/>
          <a:lstStyle/>
          <a:p>
            <a:r>
              <a:rPr lang="en-US" smtClean="0"/>
              <a:t>All Rights Reserved 2017</a:t>
            </a:r>
            <a:endParaRPr lang="en-US" dirty="0"/>
          </a:p>
        </p:txBody>
      </p:sp>
      <p:sp>
        <p:nvSpPr>
          <p:cNvPr id="7" name="TextBox 6"/>
          <p:cNvSpPr txBox="1"/>
          <p:nvPr/>
        </p:nvSpPr>
        <p:spPr>
          <a:xfrm>
            <a:off x="4746286" y="5791656"/>
            <a:ext cx="1106393" cy="215444"/>
          </a:xfrm>
          <a:prstGeom prst="rect">
            <a:avLst/>
          </a:prstGeom>
          <a:noFill/>
        </p:spPr>
        <p:txBody>
          <a:bodyPr wrap="none" rtlCol="0">
            <a:spAutoFit/>
          </a:bodyPr>
          <a:lstStyle/>
          <a:p>
            <a:r>
              <a:rPr lang="en-US" sz="800" dirty="0" smtClean="0"/>
              <a:t>Illustration © Timurd</a:t>
            </a:r>
            <a:endParaRPr lang="en-US" sz="800" dirty="0"/>
          </a:p>
        </p:txBody>
      </p:sp>
    </p:spTree>
    <p:extLst>
      <p:ext uri="{BB962C8B-B14F-4D97-AF65-F5344CB8AC3E}">
        <p14:creationId xmlns:p14="http://schemas.microsoft.com/office/powerpoint/2010/main" val="3800590482"/>
      </p:ext>
    </p:extLst>
  </p:cSld>
  <p:clrMapOvr>
    <a:masterClrMapping/>
  </p:clrMapOvr>
  <mc:AlternateContent xmlns:mc="http://schemas.openxmlformats.org/markup-compatibility/2006" xmlns:p14="http://schemas.microsoft.com/office/powerpoint/2010/main">
    <mc:Choice Requires="p14">
      <p:transition spd="slow" p14:dur="2000" advTm="22195"/>
    </mc:Choice>
    <mc:Fallback xmlns="">
      <p:transition spd="slow" advTm="2219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48856" y="1268737"/>
            <a:ext cx="4423144" cy="4831274"/>
          </a:xfrm>
          <a:prstGeom prst="rect">
            <a:avLst/>
          </a:prstGeom>
        </p:spPr>
        <p:txBody>
          <a:bodyPr rtlCol="0">
            <a:normAutofit fontScale="92500"/>
          </a:bodyPr>
          <a:lstStyle/>
          <a:p>
            <a:pPr marR="0" lvl="0" algn="l" defTabSz="914400" rtl="0" eaLnBrk="1" fontAlgn="auto" latinLnBrk="0" hangingPunct="1">
              <a:lnSpc>
                <a:spcPct val="90000"/>
              </a:lnSpc>
              <a:spcBef>
                <a:spcPts val="0"/>
              </a:spcBef>
              <a:spcAft>
                <a:spcPts val="0"/>
              </a:spcAft>
              <a:buClr>
                <a:schemeClr val="accent3"/>
              </a:buClr>
              <a:buSzTx/>
              <a:tabLst/>
              <a:defRPr/>
            </a:pPr>
            <a:r>
              <a:rPr kumimoji="0" lang="en-US" sz="3900" b="1"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endParaRPr kumimoji="0" lang="en-US" sz="3900" b="1" i="0" u="sng" strike="noStrike" kern="1200" cap="none" spc="0" normalizeH="0" baseline="0" noProof="0" dirty="0" smtClean="0">
              <a:ln>
                <a:noFill/>
              </a:ln>
              <a:effectLst/>
              <a:uLnTx/>
              <a:uFillTx/>
              <a:latin typeface="Arial" panose="020B0604020202020204" pitchFamily="34" charset="0"/>
              <a:cs typeface="Arial" panose="020B0604020202020204" pitchFamily="34" charset="0"/>
            </a:endParaRPr>
          </a:p>
          <a:p>
            <a:pPr marL="850392" marR="0" lvl="1" indent="-457200" algn="l" defTabSz="914400" rtl="0" eaLnBrk="1" fontAlgn="auto" latinLnBrk="0" hangingPunct="1">
              <a:lnSpc>
                <a:spcPct val="12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Landing on the ground or some lower surface when you didn’t intend to be there.</a:t>
            </a:r>
          </a:p>
          <a:p>
            <a:pPr marL="850392" marR="0" lvl="1" indent="-457200" algn="l" defTabSz="9144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kumimoji="0" lang="en-US" sz="28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Includes slips, trips, etc. </a:t>
            </a:r>
          </a:p>
          <a:p>
            <a:pPr marL="850392" marR="0" lvl="1" indent="-457200" algn="l" defTabSz="9144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lang="en-US" sz="2800" dirty="0" smtClean="0">
                <a:latin typeface="Arial" panose="020B0604020202020204" pitchFamily="34" charset="0"/>
                <a:cs typeface="Arial" panose="020B0604020202020204" pitchFamily="34" charset="0"/>
              </a:rPr>
              <a:t>Does not include a medical event.</a:t>
            </a:r>
            <a:endParaRPr lang="en-US" sz="2800" dirty="0">
              <a:latin typeface="Arial" panose="020B0604020202020204" pitchFamily="34" charset="0"/>
              <a:cs typeface="Arial" panose="020B0604020202020204" pitchFamily="34" charset="0"/>
            </a:endParaRPr>
          </a:p>
          <a:p>
            <a:pPr marL="393192" marR="0" lvl="1" algn="l" defTabSz="914400" rtl="0" eaLnBrk="1" fontAlgn="auto" latinLnBrk="0" hangingPunct="1">
              <a:lnSpc>
                <a:spcPct val="90000"/>
              </a:lnSpc>
              <a:spcBef>
                <a:spcPts val="600"/>
              </a:spcBef>
              <a:spcAft>
                <a:spcPts val="600"/>
              </a:spcAft>
              <a:buClrTx/>
              <a:buSzTx/>
              <a:tabLst/>
              <a:defRPr/>
            </a:pPr>
            <a:r>
              <a:rPr kumimoji="0" lang="en-US" sz="800" i="1"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US" sz="800" i="1" u="none" strike="noStrike" kern="1200" cap="none" spc="0" normalizeH="0" baseline="0" noProof="0" dirty="0" err="1" smtClean="0">
                <a:ln>
                  <a:noFill/>
                </a:ln>
                <a:effectLst/>
                <a:uLnTx/>
                <a:uFillTx/>
                <a:latin typeface="Arial" panose="020B0604020202020204" pitchFamily="34" charset="0"/>
                <a:cs typeface="Arial" panose="020B0604020202020204" pitchFamily="34" charset="0"/>
              </a:rPr>
              <a:t>Schumway</a:t>
            </a:r>
            <a:r>
              <a:rPr kumimoji="0" lang="en-US" sz="800" i="1"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-Cook,</a:t>
            </a:r>
            <a:r>
              <a:rPr kumimoji="0" lang="en-US" sz="800" i="1" u="none" strike="noStrike" kern="1200" cap="none" spc="0" normalizeH="0" noProof="0" dirty="0" smtClean="0">
                <a:ln>
                  <a:noFill/>
                </a:ln>
                <a:effectLst/>
                <a:uLnTx/>
                <a:uFillTx/>
                <a:latin typeface="Arial" panose="020B0604020202020204" pitchFamily="34" charset="0"/>
                <a:cs typeface="Arial" panose="020B0604020202020204" pitchFamily="34" charset="0"/>
              </a:rPr>
              <a:t> 2000</a:t>
            </a:r>
            <a:r>
              <a:rPr kumimoji="0" lang="en-US" sz="800" i="1"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p>
        </p:txBody>
      </p:sp>
      <p:sp>
        <p:nvSpPr>
          <p:cNvPr id="3" name="Rectangle 2"/>
          <p:cNvSpPr txBox="1">
            <a:spLocks noChangeArrowheads="1"/>
          </p:cNvSpPr>
          <p:nvPr/>
        </p:nvSpPr>
        <p:spPr>
          <a:xfrm>
            <a:off x="148856" y="342900"/>
            <a:ext cx="8229600" cy="867714"/>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noProof="0" dirty="0" smtClean="0">
                <a:latin typeface="Arial" panose="020B0604020202020204" pitchFamily="34" charset="0"/>
                <a:ea typeface="+mj-ea"/>
                <a:cs typeface="Arial" panose="020B0604020202020204" pitchFamily="34" charset="0"/>
              </a:rPr>
              <a:t>What is a “fall”?</a:t>
            </a:r>
            <a:endParaRPr kumimoji="0" lang="en-US" sz="4400" b="1" i="0" u="none" strike="noStrike" kern="1200" cap="none" spc="0" normalizeH="0" baseline="0" noProof="0" dirty="0" smtClean="0">
              <a:ln>
                <a:noFill/>
              </a:ln>
              <a:effectLst/>
              <a:uLnTx/>
              <a:uFillTx/>
              <a:latin typeface="Arial" panose="020B0604020202020204" pitchFamily="34" charset="0"/>
              <a:ea typeface="+mj-ea"/>
              <a:cs typeface="Arial" panose="020B0604020202020204" pitchFamily="34" charset="0"/>
            </a:endParaRPr>
          </a:p>
        </p:txBody>
      </p:sp>
      <p:sp>
        <p:nvSpPr>
          <p:cNvPr id="4" name="Footer Placeholder 3"/>
          <p:cNvSpPr>
            <a:spLocks noGrp="1"/>
          </p:cNvSpPr>
          <p:nvPr>
            <p:ph type="ftr" sz="quarter" idx="11"/>
          </p:nvPr>
        </p:nvSpPr>
        <p:spPr/>
        <p:txBody>
          <a:bodyPr/>
          <a:lstStyle/>
          <a:p>
            <a:r>
              <a:rPr lang="en-US" smtClean="0"/>
              <a:t>All Rights Reserved 2017</a:t>
            </a:r>
            <a:endParaRPr lang="en-US" dirty="0"/>
          </a:p>
        </p:txBody>
      </p:sp>
      <p:sp>
        <p:nvSpPr>
          <p:cNvPr id="5" name="TextBox 4"/>
          <p:cNvSpPr txBox="1"/>
          <p:nvPr/>
        </p:nvSpPr>
        <p:spPr>
          <a:xfrm>
            <a:off x="2021305" y="5642811"/>
            <a:ext cx="6051884" cy="457200"/>
          </a:xfrm>
          <a:prstGeom prst="rect">
            <a:avLst/>
          </a:prstGeom>
          <a:noFill/>
        </p:spPr>
        <p:txBody>
          <a:bodyPr wrap="square" rtlCol="0">
            <a:spAutoFit/>
          </a:bodyPr>
          <a:lstStyle/>
          <a:p>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661" y="2174764"/>
            <a:ext cx="3338528" cy="2503896"/>
          </a:xfrm>
          <a:prstGeom prst="rect">
            <a:avLst/>
          </a:prstGeom>
        </p:spPr>
      </p:pic>
      <p:sp>
        <p:nvSpPr>
          <p:cNvPr id="14" name="TextBox 13"/>
          <p:cNvSpPr txBox="1"/>
          <p:nvPr/>
        </p:nvSpPr>
        <p:spPr>
          <a:xfrm>
            <a:off x="5314571" y="2571426"/>
            <a:ext cx="2717442" cy="215444"/>
          </a:xfrm>
          <a:prstGeom prst="rect">
            <a:avLst/>
          </a:prstGeom>
          <a:noFill/>
        </p:spPr>
        <p:txBody>
          <a:bodyPr wrap="square" rtlCol="0">
            <a:spAutoFit/>
          </a:bodyPr>
          <a:lstStyle/>
          <a:p>
            <a:r>
              <a:rPr lang="en-US" sz="800" dirty="0" smtClean="0"/>
              <a:t>Image from Creative Commons</a:t>
            </a:r>
            <a:endParaRPr lang="en-US" sz="800" dirty="0"/>
          </a:p>
        </p:txBody>
      </p:sp>
    </p:spTree>
    <p:extLst>
      <p:ext uri="{BB962C8B-B14F-4D97-AF65-F5344CB8AC3E}">
        <p14:creationId xmlns:p14="http://schemas.microsoft.com/office/powerpoint/2010/main" val="3130008856"/>
      </p:ext>
    </p:extLst>
  </p:cSld>
  <p:clrMapOvr>
    <a:masterClrMapping/>
  </p:clrMapOvr>
  <mc:AlternateContent xmlns:mc="http://schemas.openxmlformats.org/markup-compatibility/2006" xmlns:p14="http://schemas.microsoft.com/office/powerpoint/2010/main">
    <mc:Choice Requires="p14">
      <p:transition spd="slow" p14:dur="2000" advTm="48743"/>
    </mc:Choice>
    <mc:Fallback xmlns="">
      <p:transition spd="slow" advTm="4874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Have you had a fall? </a:t>
            </a:r>
            <a:br>
              <a:rPr lang="en-US" dirty="0" smtClean="0"/>
            </a:br>
            <a:endParaRPr lang="en-US" dirty="0"/>
          </a:p>
        </p:txBody>
      </p:sp>
      <p:sp>
        <p:nvSpPr>
          <p:cNvPr id="5" name="Content Placeholder 4"/>
          <p:cNvSpPr>
            <a:spLocks noGrp="1"/>
          </p:cNvSpPr>
          <p:nvPr>
            <p:ph idx="1"/>
          </p:nvPr>
        </p:nvSpPr>
        <p:spPr>
          <a:xfrm>
            <a:off x="542260" y="1446028"/>
            <a:ext cx="6613451" cy="4625163"/>
          </a:xfrm>
        </p:spPr>
        <p:txBody>
          <a:bodyPr>
            <a:normAutofit fontScale="92500"/>
          </a:bodyPr>
          <a:lstStyle/>
          <a:p>
            <a:r>
              <a:rPr lang="en-US" sz="2400" dirty="0" smtClean="0"/>
              <a:t>Have you had a fall in the past year? Did you tell your primary care provider?</a:t>
            </a:r>
          </a:p>
          <a:p>
            <a:endParaRPr lang="en-US" sz="2400" dirty="0" smtClean="0"/>
          </a:p>
          <a:p>
            <a:r>
              <a:rPr lang="en-US" sz="2400" dirty="0" smtClean="0"/>
              <a:t>Were you hurt?</a:t>
            </a:r>
          </a:p>
          <a:p>
            <a:endParaRPr lang="en-US" sz="2400" dirty="0" smtClean="0"/>
          </a:p>
          <a:p>
            <a:r>
              <a:rPr lang="en-US" sz="2400" dirty="0" smtClean="0"/>
              <a:t>Do you worry about falling?</a:t>
            </a:r>
          </a:p>
          <a:p>
            <a:endParaRPr lang="en-US" sz="2400" dirty="0" smtClean="0"/>
          </a:p>
          <a:p>
            <a:r>
              <a:rPr lang="en-US" sz="2400" dirty="0" smtClean="0"/>
              <a:t>Do you feel unsteady when standing or walking?</a:t>
            </a:r>
          </a:p>
          <a:p>
            <a:endParaRPr lang="en-US" sz="2400" dirty="0"/>
          </a:p>
          <a:p>
            <a:r>
              <a:rPr lang="en-US" sz="2400" dirty="0" smtClean="0"/>
              <a:t>A previous fall increases your future fall risk. </a:t>
            </a:r>
          </a:p>
          <a:p>
            <a:endParaRPr lang="en-US" dirty="0"/>
          </a:p>
        </p:txBody>
      </p:sp>
      <p:sp>
        <p:nvSpPr>
          <p:cNvPr id="2" name="Footer Placeholder 1"/>
          <p:cNvSpPr>
            <a:spLocks noGrp="1"/>
          </p:cNvSpPr>
          <p:nvPr>
            <p:ph type="ftr" sz="quarter" idx="11"/>
          </p:nvPr>
        </p:nvSpPr>
        <p:spPr/>
        <p:txBody>
          <a:bodyPr/>
          <a:lstStyle/>
          <a:p>
            <a:r>
              <a:rPr lang="en-US" smtClean="0"/>
              <a:t>All Rights Reserved 2017</a:t>
            </a:r>
            <a:endParaRPr lang="en-US" dirty="0"/>
          </a:p>
        </p:txBody>
      </p:sp>
    </p:spTree>
    <p:extLst>
      <p:ext uri="{BB962C8B-B14F-4D97-AF65-F5344CB8AC3E}">
        <p14:creationId xmlns:p14="http://schemas.microsoft.com/office/powerpoint/2010/main" val="2053030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4400" dirty="0" smtClean="0"/>
              <a:t>Do you </a:t>
            </a:r>
            <a:r>
              <a:rPr lang="en-US" sz="5300" dirty="0" smtClean="0"/>
              <a:t>limit</a:t>
            </a:r>
            <a:r>
              <a:rPr lang="en-US" sz="4400" dirty="0" smtClean="0"/>
              <a:t> activities?</a:t>
            </a:r>
            <a:r>
              <a:rPr lang="en-US" sz="4400" dirty="0"/>
              <a:t/>
            </a:r>
            <a:br>
              <a:rPr lang="en-US" sz="4400" dirty="0"/>
            </a:br>
            <a:endParaRPr lang="en-US" dirty="0"/>
          </a:p>
        </p:txBody>
      </p:sp>
      <p:sp>
        <p:nvSpPr>
          <p:cNvPr id="4" name="Content Placeholder 3"/>
          <p:cNvSpPr>
            <a:spLocks noGrp="1"/>
          </p:cNvSpPr>
          <p:nvPr>
            <p:ph sz="half" idx="1"/>
          </p:nvPr>
        </p:nvSpPr>
        <p:spPr>
          <a:xfrm>
            <a:off x="340242" y="1605515"/>
            <a:ext cx="3689497" cy="4401879"/>
          </a:xfrm>
        </p:spPr>
        <p:txBody>
          <a:bodyPr>
            <a:normAutofit fontScale="92500" lnSpcReduction="20000"/>
          </a:bodyPr>
          <a:lstStyle/>
          <a:p>
            <a:pPr>
              <a:buFont typeface="Arial" panose="020B0604020202020204" pitchFamily="34" charset="0"/>
              <a:buChar char="•"/>
            </a:pPr>
            <a:endParaRPr lang="en-US" altLang="en-US" sz="3200" b="1" dirty="0" smtClean="0"/>
          </a:p>
          <a:p>
            <a:pPr>
              <a:buFont typeface="Arial" panose="020B0604020202020204" pitchFamily="34" charset="0"/>
              <a:buChar char="•"/>
            </a:pPr>
            <a:r>
              <a:rPr lang="en-US" altLang="en-US" sz="3200" b="1" dirty="0" smtClean="0"/>
              <a:t>Fear of </a:t>
            </a:r>
            <a:r>
              <a:rPr lang="en-US" altLang="en-US" sz="3200" b="1" dirty="0"/>
              <a:t>F</a:t>
            </a:r>
            <a:r>
              <a:rPr lang="en-US" altLang="en-US" sz="3200" b="1" dirty="0" smtClean="0"/>
              <a:t>alling </a:t>
            </a:r>
            <a:r>
              <a:rPr lang="en-US" altLang="en-US" sz="2800" dirty="0" smtClean="0"/>
              <a:t>is a</a:t>
            </a:r>
            <a:r>
              <a:rPr lang="en-US" sz="2800" dirty="0" smtClean="0"/>
              <a:t> </a:t>
            </a:r>
            <a:r>
              <a:rPr lang="en-US" sz="2800" dirty="0"/>
              <a:t>lasting concern about falling that may cause a person </a:t>
            </a:r>
            <a:r>
              <a:rPr lang="en-US" sz="2800" dirty="0" smtClean="0"/>
              <a:t>to stop </a:t>
            </a:r>
            <a:r>
              <a:rPr lang="en-US" sz="2800" dirty="0"/>
              <a:t>doing activities s/he remains able to do</a:t>
            </a:r>
            <a:r>
              <a:rPr lang="en-US" sz="2800" dirty="0" smtClean="0"/>
              <a:t>. </a:t>
            </a:r>
          </a:p>
          <a:p>
            <a:pPr>
              <a:buFont typeface="Arial" panose="020B0604020202020204" pitchFamily="34" charset="0"/>
              <a:buChar char="•"/>
            </a:pPr>
            <a:r>
              <a:rPr lang="en-US" altLang="en-US" sz="2800" dirty="0" smtClean="0"/>
              <a:t>Fear of falling increases future fall risk.</a:t>
            </a:r>
            <a:endParaRPr lang="en-US" altLang="en-US" sz="1200" dirty="0" smtClean="0"/>
          </a:p>
          <a:p>
            <a:pPr>
              <a:buFont typeface="Arial" panose="020B0604020202020204" pitchFamily="34" charset="0"/>
              <a:buChar char="•"/>
            </a:pPr>
            <a:r>
              <a:rPr lang="en-US" altLang="en-US" sz="1200" i="1" dirty="0" smtClean="0"/>
              <a:t>Tinetti </a:t>
            </a:r>
            <a:r>
              <a:rPr lang="en-US" altLang="en-US" sz="1200" i="1" dirty="0"/>
              <a:t>and Powell, </a:t>
            </a:r>
            <a:r>
              <a:rPr lang="en-US" altLang="en-US" sz="1200" i="1" dirty="0" smtClean="0"/>
              <a:t>1993</a:t>
            </a:r>
            <a:endParaRPr lang="en-US" sz="1200" i="1"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26513" y="2030650"/>
            <a:ext cx="2481152" cy="3511064"/>
          </a:xfrm>
        </p:spPr>
      </p:pic>
      <p:sp>
        <p:nvSpPr>
          <p:cNvPr id="2" name="Footer Placeholder 1"/>
          <p:cNvSpPr>
            <a:spLocks noGrp="1"/>
          </p:cNvSpPr>
          <p:nvPr>
            <p:ph type="ftr" sz="quarter" idx="11"/>
          </p:nvPr>
        </p:nvSpPr>
        <p:spPr/>
        <p:txBody>
          <a:bodyPr/>
          <a:lstStyle/>
          <a:p>
            <a:r>
              <a:rPr lang="en-US" smtClean="0"/>
              <a:t>All Rights Reserved 2017</a:t>
            </a:r>
            <a:endParaRPr lang="en-US" dirty="0"/>
          </a:p>
        </p:txBody>
      </p:sp>
      <p:sp>
        <p:nvSpPr>
          <p:cNvPr id="7" name="TextBox 6"/>
          <p:cNvSpPr txBox="1"/>
          <p:nvPr/>
        </p:nvSpPr>
        <p:spPr>
          <a:xfrm>
            <a:off x="5440529" y="5641964"/>
            <a:ext cx="853119" cy="215444"/>
          </a:xfrm>
          <a:prstGeom prst="rect">
            <a:avLst/>
          </a:prstGeom>
          <a:noFill/>
        </p:spPr>
        <p:txBody>
          <a:bodyPr wrap="none" rtlCol="0">
            <a:spAutoFit/>
          </a:bodyPr>
          <a:lstStyle/>
          <a:p>
            <a:r>
              <a:rPr lang="en-US" sz="800" dirty="0" smtClean="0"/>
              <a:t>www.bing.com</a:t>
            </a:r>
            <a:endParaRPr lang="en-US" sz="800" dirty="0"/>
          </a:p>
        </p:txBody>
      </p:sp>
    </p:spTree>
    <p:extLst>
      <p:ext uri="{BB962C8B-B14F-4D97-AF65-F5344CB8AC3E}">
        <p14:creationId xmlns:p14="http://schemas.microsoft.com/office/powerpoint/2010/main" val="1252107011"/>
      </p:ext>
    </p:extLst>
  </p:cSld>
  <p:clrMapOvr>
    <a:masterClrMapping/>
  </p:clrMapOvr>
  <mc:AlternateContent xmlns:mc="http://schemas.openxmlformats.org/markup-compatibility/2006" xmlns:p14="http://schemas.microsoft.com/office/powerpoint/2010/main">
    <mc:Choice Requires="p14">
      <p:transition spd="slow" p14:dur="2000" advTm="43654"/>
    </mc:Choice>
    <mc:Fallback xmlns="">
      <p:transition spd="slow" advTm="4365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6760" y="244988"/>
            <a:ext cx="7645790" cy="1143000"/>
          </a:xfrm>
        </p:spPr>
        <p:txBody>
          <a:bodyPr>
            <a:noAutofit/>
          </a:bodyPr>
          <a:lstStyle/>
          <a:p>
            <a:r>
              <a:rPr lang="en-US" sz="4000" dirty="0" smtClean="0">
                <a:solidFill>
                  <a:schemeClr val="tx1"/>
                </a:solidFill>
                <a:effectLst/>
              </a:rPr>
              <a:t>Why does fear of falling </a:t>
            </a:r>
            <a:br>
              <a:rPr lang="en-US" sz="4000" dirty="0" smtClean="0">
                <a:solidFill>
                  <a:schemeClr val="tx1"/>
                </a:solidFill>
                <a:effectLst/>
              </a:rPr>
            </a:br>
            <a:r>
              <a:rPr lang="en-US" sz="4000" dirty="0" smtClean="0">
                <a:solidFill>
                  <a:schemeClr val="tx1"/>
                </a:solidFill>
                <a:effectLst/>
              </a:rPr>
              <a:t>matter?</a:t>
            </a:r>
            <a:endParaRPr lang="en-US" sz="4000" dirty="0">
              <a:solidFill>
                <a:schemeClr val="tx1"/>
              </a:solidFill>
              <a:effectLst/>
            </a:endParaRPr>
          </a:p>
        </p:txBody>
      </p:sp>
      <p:sp>
        <p:nvSpPr>
          <p:cNvPr id="2" name="Content Placeholder 1"/>
          <p:cNvSpPr>
            <a:spLocks noGrp="1"/>
          </p:cNvSpPr>
          <p:nvPr>
            <p:ph sz="half" idx="1"/>
          </p:nvPr>
        </p:nvSpPr>
        <p:spPr>
          <a:xfrm>
            <a:off x="382772" y="1584251"/>
            <a:ext cx="3880883" cy="4577073"/>
          </a:xfrm>
        </p:spPr>
        <p:txBody>
          <a:bodyPr>
            <a:noAutofit/>
          </a:bodyPr>
          <a:lstStyle/>
          <a:p>
            <a:pPr>
              <a:spcBef>
                <a:spcPts val="0"/>
              </a:spcBef>
              <a:buFont typeface="Arial" panose="020B0604020202020204" pitchFamily="34" charset="0"/>
              <a:buChar char="•"/>
            </a:pPr>
            <a:r>
              <a:rPr lang="en-US" sz="2400" dirty="0" smtClean="0"/>
              <a:t>May stop you from activities </a:t>
            </a:r>
          </a:p>
          <a:p>
            <a:pPr>
              <a:spcBef>
                <a:spcPts val="0"/>
              </a:spcBef>
              <a:buFont typeface="Arial" panose="020B0604020202020204" pitchFamily="34" charset="0"/>
              <a:buChar char="•"/>
            </a:pPr>
            <a:endParaRPr lang="en-US" sz="2400" dirty="0" smtClean="0"/>
          </a:p>
          <a:p>
            <a:pPr>
              <a:spcBef>
                <a:spcPts val="0"/>
              </a:spcBef>
              <a:buFont typeface="Arial" panose="020B0604020202020204" pitchFamily="34" charset="0"/>
              <a:buChar char="•"/>
            </a:pPr>
            <a:r>
              <a:rPr lang="en-US" sz="2400" dirty="0"/>
              <a:t>Legs weaken with </a:t>
            </a:r>
            <a:r>
              <a:rPr lang="en-US" sz="2400" dirty="0" smtClean="0"/>
              <a:t>inactivity</a:t>
            </a:r>
          </a:p>
          <a:p>
            <a:pPr>
              <a:spcBef>
                <a:spcPts val="0"/>
              </a:spcBef>
              <a:buFont typeface="Arial" panose="020B0604020202020204" pitchFamily="34" charset="0"/>
              <a:buChar char="•"/>
            </a:pPr>
            <a:endParaRPr lang="en-US" sz="2400" dirty="0" smtClean="0"/>
          </a:p>
          <a:p>
            <a:pPr>
              <a:spcBef>
                <a:spcPts val="0"/>
              </a:spcBef>
              <a:buFont typeface="Arial" panose="020B0604020202020204" pitchFamily="34" charset="0"/>
              <a:buChar char="•"/>
            </a:pPr>
            <a:r>
              <a:rPr lang="en-US" sz="2400" dirty="0" smtClean="0"/>
              <a:t>Inactivity </a:t>
            </a:r>
            <a:r>
              <a:rPr lang="en-US" sz="2400" dirty="0"/>
              <a:t>leads to </a:t>
            </a:r>
            <a:r>
              <a:rPr lang="en-US" sz="2400" dirty="0" smtClean="0"/>
              <a:t>falls</a:t>
            </a:r>
          </a:p>
          <a:p>
            <a:pPr>
              <a:spcBef>
                <a:spcPts val="0"/>
              </a:spcBef>
              <a:buFont typeface="Arial" panose="020B0604020202020204" pitchFamily="34" charset="0"/>
              <a:buChar char="•"/>
            </a:pPr>
            <a:endParaRPr lang="en-US" sz="2400" dirty="0" smtClean="0"/>
          </a:p>
          <a:p>
            <a:pPr>
              <a:spcBef>
                <a:spcPts val="0"/>
              </a:spcBef>
              <a:buFont typeface="Arial" panose="020B0604020202020204" pitchFamily="34" charset="0"/>
              <a:buChar char="•"/>
            </a:pPr>
            <a:r>
              <a:rPr lang="en-US" sz="2400" dirty="0" smtClean="0"/>
              <a:t>May make the person feel alone  </a:t>
            </a:r>
          </a:p>
          <a:p>
            <a:pPr>
              <a:spcBef>
                <a:spcPts val="0"/>
              </a:spcBef>
              <a:buFont typeface="Arial" panose="020B0604020202020204" pitchFamily="34" charset="0"/>
              <a:buChar char="•"/>
            </a:pPr>
            <a:endParaRPr lang="en-US" sz="2400" dirty="0" smtClean="0"/>
          </a:p>
          <a:p>
            <a:pPr>
              <a:spcBef>
                <a:spcPts val="0"/>
              </a:spcBef>
              <a:buFont typeface="Arial" panose="020B0604020202020204" pitchFamily="34" charset="0"/>
              <a:buChar char="•"/>
            </a:pPr>
            <a:r>
              <a:rPr lang="en-US" sz="2400" dirty="0" smtClean="0"/>
              <a:t>May cause depression  </a:t>
            </a:r>
            <a:endParaRPr lang="en-US" sz="24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69655" y="1965107"/>
            <a:ext cx="3349273" cy="2679419"/>
          </a:xfrm>
        </p:spPr>
      </p:pic>
      <p:sp>
        <p:nvSpPr>
          <p:cNvPr id="3" name="Footer Placeholder 2"/>
          <p:cNvSpPr>
            <a:spLocks noGrp="1"/>
          </p:cNvSpPr>
          <p:nvPr>
            <p:ph type="ftr" sz="quarter" idx="11"/>
          </p:nvPr>
        </p:nvSpPr>
        <p:spPr>
          <a:xfrm>
            <a:off x="1745157" y="6328442"/>
            <a:ext cx="3434252" cy="365125"/>
          </a:xfrm>
        </p:spPr>
        <p:txBody>
          <a:bodyPr/>
          <a:lstStyle/>
          <a:p>
            <a:r>
              <a:rPr lang="en-US" dirty="0" smtClean="0"/>
              <a:t>All Rights Reserved 2017</a:t>
            </a:r>
            <a:endParaRPr lang="en-US" dirty="0"/>
          </a:p>
        </p:txBody>
      </p:sp>
      <p:sp>
        <p:nvSpPr>
          <p:cNvPr id="5" name="Rectangle 4"/>
          <p:cNvSpPr/>
          <p:nvPr/>
        </p:nvSpPr>
        <p:spPr>
          <a:xfrm>
            <a:off x="426643" y="6154368"/>
            <a:ext cx="9144000" cy="215444"/>
          </a:xfrm>
          <a:prstGeom prst="rect">
            <a:avLst/>
          </a:prstGeom>
        </p:spPr>
        <p:txBody>
          <a:bodyPr wrap="square">
            <a:spAutoFit/>
          </a:bodyPr>
          <a:lstStyle/>
          <a:p>
            <a:r>
              <a:rPr lang="en-US" altLang="en-US" sz="800" i="1" dirty="0" smtClean="0"/>
              <a:t>Boyd </a:t>
            </a:r>
            <a:r>
              <a:rPr lang="en-US" altLang="en-US" sz="800" i="1" dirty="0"/>
              <a:t>&amp; Stevens, 2009; Donoghue, Cronin, Savva, O’Reagan, &amp; Kenny, 2013; Painter, </a:t>
            </a:r>
            <a:r>
              <a:rPr lang="en-US" altLang="en-US" sz="800" i="1" dirty="0" smtClean="0"/>
              <a:t>2012</a:t>
            </a:r>
            <a:endParaRPr lang="en-US" altLang="en-US" sz="800" i="1" dirty="0"/>
          </a:p>
        </p:txBody>
      </p:sp>
      <p:sp>
        <p:nvSpPr>
          <p:cNvPr id="6" name="TextBox 5"/>
          <p:cNvSpPr txBox="1"/>
          <p:nvPr/>
        </p:nvSpPr>
        <p:spPr>
          <a:xfrm>
            <a:off x="4998643" y="4597061"/>
            <a:ext cx="2223427" cy="215444"/>
          </a:xfrm>
          <a:prstGeom prst="rect">
            <a:avLst/>
          </a:prstGeom>
          <a:noFill/>
        </p:spPr>
        <p:txBody>
          <a:bodyPr wrap="square" rtlCol="0">
            <a:spAutoFit/>
          </a:bodyPr>
          <a:lstStyle/>
          <a:p>
            <a:r>
              <a:rPr lang="en-US" sz="800" dirty="0" smtClean="0"/>
              <a:t>www.ncoa.org</a:t>
            </a:r>
            <a:endParaRPr lang="en-US" sz="800" dirty="0"/>
          </a:p>
        </p:txBody>
      </p:sp>
    </p:spTree>
    <p:extLst>
      <p:ext uri="{BB962C8B-B14F-4D97-AF65-F5344CB8AC3E}">
        <p14:creationId xmlns:p14="http://schemas.microsoft.com/office/powerpoint/2010/main" val="1607781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altLang="en-US" dirty="0" smtClean="0">
                <a:ea typeface="ＭＳ Ｐゴシック" pitchFamily="34" charset="-128"/>
              </a:rPr>
              <a:t>Types </a:t>
            </a:r>
            <a:r>
              <a:rPr lang="en-US" altLang="en-US" dirty="0" smtClean="0">
                <a:effectLst/>
                <a:ea typeface="ＭＳ Ｐゴシック" pitchFamily="34" charset="-128"/>
              </a:rPr>
              <a:t>of</a:t>
            </a:r>
            <a:r>
              <a:rPr lang="en-US" altLang="en-US" dirty="0" smtClean="0">
                <a:ea typeface="ＭＳ Ｐゴシック" pitchFamily="34" charset="-128"/>
              </a:rPr>
              <a:t> Fall Risk Factors</a:t>
            </a:r>
          </a:p>
        </p:txBody>
      </p:sp>
      <p:sp>
        <p:nvSpPr>
          <p:cNvPr id="6147" name="Rectangle 3"/>
          <p:cNvSpPr>
            <a:spLocks noGrp="1" noChangeArrowheads="1"/>
          </p:cNvSpPr>
          <p:nvPr>
            <p:ph idx="1"/>
          </p:nvPr>
        </p:nvSpPr>
        <p:spPr>
          <a:xfrm>
            <a:off x="223284" y="2338248"/>
            <a:ext cx="4933507" cy="3764840"/>
          </a:xfrm>
        </p:spPr>
        <p:txBody>
          <a:bodyPr>
            <a:normAutofit fontScale="62500" lnSpcReduction="20000"/>
          </a:bodyPr>
          <a:lstStyle/>
          <a:p>
            <a:pPr marL="0" indent="0">
              <a:spcAft>
                <a:spcPts val="600"/>
              </a:spcAft>
              <a:buFontTx/>
              <a:buNone/>
              <a:defRPr/>
            </a:pPr>
            <a:endParaRPr lang="en-US" sz="1000" i="1" dirty="0" smtClean="0">
              <a:solidFill>
                <a:srgbClr val="C00000"/>
              </a:solidFill>
              <a:ea typeface="ＭＳ Ｐゴシック" pitchFamily="34" charset="-128"/>
            </a:endParaRPr>
          </a:p>
          <a:p>
            <a:pPr>
              <a:spcAft>
                <a:spcPts val="600"/>
              </a:spcAft>
              <a:defRPr/>
            </a:pPr>
            <a:r>
              <a:rPr lang="en-US" sz="3800" dirty="0" smtClean="0">
                <a:solidFill>
                  <a:schemeClr val="accent1"/>
                </a:solidFill>
                <a:ea typeface="ＭＳ Ｐゴシック" pitchFamily="34" charset="-128"/>
              </a:rPr>
              <a:t>Physical risk factors</a:t>
            </a:r>
            <a:r>
              <a:rPr lang="en-US" sz="3800" dirty="0" smtClean="0">
                <a:solidFill>
                  <a:srgbClr val="000066"/>
                </a:solidFill>
                <a:ea typeface="ＭＳ Ｐゴシック" pitchFamily="34" charset="-128"/>
              </a:rPr>
              <a:t>: </a:t>
            </a:r>
            <a:r>
              <a:rPr lang="en-US" sz="3800" dirty="0" smtClean="0">
                <a:ea typeface="ＭＳ Ｐゴシック" pitchFamily="34" charset="-128"/>
              </a:rPr>
              <a:t>Changes in your body that increase your risk for a fall</a:t>
            </a:r>
            <a:endParaRPr lang="en-US" sz="3800" dirty="0" smtClean="0">
              <a:solidFill>
                <a:schemeClr val="accent1">
                  <a:lumMod val="75000"/>
                </a:schemeClr>
              </a:solidFill>
              <a:ea typeface="ＭＳ Ｐゴシック" pitchFamily="34" charset="-128"/>
            </a:endParaRPr>
          </a:p>
          <a:p>
            <a:pPr>
              <a:spcAft>
                <a:spcPts val="600"/>
              </a:spcAft>
              <a:defRPr/>
            </a:pPr>
            <a:r>
              <a:rPr lang="en-US" sz="3800" dirty="0" smtClean="0">
                <a:solidFill>
                  <a:schemeClr val="accent1"/>
                </a:solidFill>
                <a:ea typeface="ＭＳ Ｐゴシック" pitchFamily="34" charset="-128"/>
              </a:rPr>
              <a:t>Behavioral risk factors</a:t>
            </a:r>
            <a:r>
              <a:rPr lang="en-US" sz="3800" dirty="0" smtClean="0">
                <a:solidFill>
                  <a:srgbClr val="000066"/>
                </a:solidFill>
                <a:ea typeface="ＭＳ Ｐゴシック" pitchFamily="34" charset="-128"/>
              </a:rPr>
              <a:t>: </a:t>
            </a:r>
            <a:r>
              <a:rPr lang="en-US" sz="3800" dirty="0" smtClean="0">
                <a:ea typeface="ＭＳ Ｐゴシック" pitchFamily="34" charset="-128"/>
              </a:rPr>
              <a:t>Things we do or don’t do that increase our fall risk</a:t>
            </a:r>
            <a:endParaRPr lang="en-US" sz="3800" dirty="0" smtClean="0">
              <a:solidFill>
                <a:schemeClr val="accent1">
                  <a:lumMod val="75000"/>
                </a:schemeClr>
              </a:solidFill>
              <a:ea typeface="ＭＳ Ｐゴシック" pitchFamily="34" charset="-128"/>
            </a:endParaRPr>
          </a:p>
          <a:p>
            <a:pPr>
              <a:spcAft>
                <a:spcPts val="600"/>
              </a:spcAft>
              <a:defRPr/>
            </a:pPr>
            <a:r>
              <a:rPr lang="en-US" sz="3800" dirty="0" smtClean="0">
                <a:solidFill>
                  <a:schemeClr val="accent1"/>
                </a:solidFill>
                <a:ea typeface="ＭＳ Ｐゴシック" pitchFamily="34" charset="-128"/>
              </a:rPr>
              <a:t>Environmental risk factors</a:t>
            </a:r>
            <a:r>
              <a:rPr lang="en-US" sz="3800" dirty="0" smtClean="0">
                <a:solidFill>
                  <a:srgbClr val="000066"/>
                </a:solidFill>
                <a:ea typeface="ＭＳ Ｐゴシック" pitchFamily="34" charset="-128"/>
              </a:rPr>
              <a:t>: </a:t>
            </a:r>
            <a:r>
              <a:rPr lang="en-US" sz="3800" dirty="0" smtClean="0">
                <a:ea typeface="ＭＳ Ｐゴシック" pitchFamily="34" charset="-128"/>
              </a:rPr>
              <a:t>Hazards in our home or community </a:t>
            </a:r>
          </a:p>
          <a:p>
            <a:pPr lvl="1" eaLnBrk="1" hangingPunct="1">
              <a:buFontTx/>
              <a:buNone/>
              <a:defRPr/>
            </a:pPr>
            <a:endParaRPr lang="en-US" dirty="0" smtClean="0">
              <a:ea typeface="ＭＳ Ｐゴシック" pitchFamily="34" charset="-128"/>
            </a:endParaRPr>
          </a:p>
        </p:txBody>
      </p:sp>
      <p:sp>
        <p:nvSpPr>
          <p:cNvPr id="6149" name="TextBox 1"/>
          <p:cNvSpPr txBox="1">
            <a:spLocks noChangeArrowheads="1"/>
          </p:cNvSpPr>
          <p:nvPr/>
        </p:nvSpPr>
        <p:spPr bwMode="auto">
          <a:xfrm>
            <a:off x="444500" y="1524000"/>
            <a:ext cx="432068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400" b="1" dirty="0">
                <a:solidFill>
                  <a:schemeClr val="accent1">
                    <a:lumMod val="75000"/>
                  </a:schemeClr>
                </a:solidFill>
              </a:rPr>
              <a:t>Most falls </a:t>
            </a:r>
            <a:r>
              <a:rPr lang="en-US" altLang="en-US" sz="2400" b="1" dirty="0" smtClean="0">
                <a:solidFill>
                  <a:schemeClr val="accent1">
                    <a:lumMod val="75000"/>
                  </a:schemeClr>
                </a:solidFill>
              </a:rPr>
              <a:t>result </a:t>
            </a:r>
            <a:r>
              <a:rPr lang="en-US" altLang="en-US" sz="2400" b="1" dirty="0">
                <a:solidFill>
                  <a:schemeClr val="accent1">
                    <a:lumMod val="75000"/>
                  </a:schemeClr>
                </a:solidFill>
              </a:rPr>
              <a:t>from </a:t>
            </a:r>
            <a:r>
              <a:rPr lang="en-US" altLang="en-US" sz="2400" b="1" dirty="0" smtClean="0">
                <a:solidFill>
                  <a:schemeClr val="accent1">
                    <a:lumMod val="75000"/>
                  </a:schemeClr>
                </a:solidFill>
              </a:rPr>
              <a:t>a number of </a:t>
            </a:r>
            <a:r>
              <a:rPr lang="en-US" altLang="en-US" sz="2400" b="1" dirty="0">
                <a:solidFill>
                  <a:schemeClr val="accent1">
                    <a:lumMod val="75000"/>
                  </a:schemeClr>
                </a:solidFill>
              </a:rPr>
              <a:t>risk </a:t>
            </a:r>
            <a:r>
              <a:rPr lang="en-US" altLang="en-US" sz="2400" b="1" dirty="0" smtClean="0">
                <a:solidFill>
                  <a:schemeClr val="accent1">
                    <a:lumMod val="75000"/>
                  </a:schemeClr>
                </a:solidFill>
              </a:rPr>
              <a:t>factors:</a:t>
            </a:r>
            <a:endParaRPr lang="en-US" altLang="en-US" sz="2400" b="1" dirty="0">
              <a:solidFill>
                <a:schemeClr val="accent1">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9479" y="1667626"/>
            <a:ext cx="1854290" cy="4172152"/>
          </a:xfrm>
          <a:prstGeom prst="rect">
            <a:avLst/>
          </a:prstGeom>
        </p:spPr>
      </p:pic>
      <p:sp>
        <p:nvSpPr>
          <p:cNvPr id="2" name="Footer Placeholder 1"/>
          <p:cNvSpPr>
            <a:spLocks noGrp="1"/>
          </p:cNvSpPr>
          <p:nvPr>
            <p:ph type="ftr" sz="quarter" idx="11"/>
          </p:nvPr>
        </p:nvSpPr>
        <p:spPr/>
        <p:txBody>
          <a:bodyPr/>
          <a:lstStyle/>
          <a:p>
            <a:r>
              <a:rPr lang="en-US" smtClean="0"/>
              <a:t>All Rights Reserved 2017</a:t>
            </a:r>
            <a:endParaRPr lang="en-US" dirty="0"/>
          </a:p>
        </p:txBody>
      </p:sp>
    </p:spTree>
    <p:extLst>
      <p:ext uri="{BB962C8B-B14F-4D97-AF65-F5344CB8AC3E}">
        <p14:creationId xmlns:p14="http://schemas.microsoft.com/office/powerpoint/2010/main" val="2953353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18311</TotalTime>
  <Words>5071</Words>
  <Application>Microsoft Office PowerPoint</Application>
  <PresentationFormat>On-screen Show (4:3)</PresentationFormat>
  <Paragraphs>564</Paragraphs>
  <Slides>34</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Arial</vt:lpstr>
      <vt:lpstr>Calibri</vt:lpstr>
      <vt:lpstr>Trebuchet MS</vt:lpstr>
      <vt:lpstr>Verdana</vt:lpstr>
      <vt:lpstr>Wingdings</vt:lpstr>
      <vt:lpstr>Wingdings 2</vt:lpstr>
      <vt:lpstr>Wingdings 3</vt:lpstr>
      <vt:lpstr>Facet</vt:lpstr>
      <vt:lpstr>10 Years  Standing Together to Prevent Falls</vt:lpstr>
      <vt:lpstr>Are falls preventable?</vt:lpstr>
      <vt:lpstr>YES!</vt:lpstr>
      <vt:lpstr>Today’s Discussion</vt:lpstr>
      <vt:lpstr>PowerPoint Presentation</vt:lpstr>
      <vt:lpstr>Have you had a fall?  </vt:lpstr>
      <vt:lpstr>Do you limit activities? </vt:lpstr>
      <vt:lpstr>Why does fear of falling  matter?</vt:lpstr>
      <vt:lpstr>Types of Fall Risk Factors</vt:lpstr>
      <vt:lpstr>Fall Risk Factors</vt:lpstr>
      <vt:lpstr>What can YOU do to prevent falls?</vt:lpstr>
      <vt:lpstr>PowerPoint Presentation</vt:lpstr>
      <vt:lpstr>PowerPoint Presentation</vt:lpstr>
      <vt:lpstr>Medications and Falls Risk</vt:lpstr>
      <vt:lpstr>Vision and Falls Risk</vt:lpstr>
      <vt:lpstr>Blood Pressure and Fall Risk</vt:lpstr>
      <vt:lpstr>Chronic Conditions and  Fall Risk</vt:lpstr>
      <vt:lpstr>Risk of Falling May Increase   </vt:lpstr>
      <vt:lpstr>Start Small</vt:lpstr>
      <vt:lpstr>If a Fall Occurs ……</vt:lpstr>
      <vt:lpstr>Evidence-Based Fall Prevention Programs</vt:lpstr>
      <vt:lpstr>Otago Exercise  Program(OEP)</vt:lpstr>
      <vt:lpstr>Matter of Balance</vt:lpstr>
      <vt:lpstr>Stepping On® (SO)</vt:lpstr>
      <vt:lpstr>Tai Chi or Tai Ji Quan</vt:lpstr>
      <vt:lpstr>Finding Evidence-Based Falls Prevention Programs  </vt:lpstr>
      <vt:lpstr>REMEMBER:  Move More!  </vt:lpstr>
      <vt:lpstr>Questions/Discussion</vt:lpstr>
      <vt:lpstr>Evidence-Based Resources</vt:lpstr>
      <vt:lpstr>Thank You for Coming!</vt:lpstr>
      <vt:lpstr>Need more information?</vt:lpstr>
      <vt:lpstr>References</vt:lpstr>
      <vt:lpstr>References</vt:lpstr>
      <vt:lpstr>References</vt:lpstr>
    </vt:vector>
  </TitlesOfParts>
  <Company>East Carolina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Up to Stop Falls</dc:title>
  <dc:creator>ALLISONL</dc:creator>
  <cp:lastModifiedBy>Renfro, Mindy</cp:lastModifiedBy>
  <cp:revision>446</cp:revision>
  <cp:lastPrinted>2015-09-09T13:25:31Z</cp:lastPrinted>
  <dcterms:created xsi:type="dcterms:W3CDTF">2011-03-07T16:51:17Z</dcterms:created>
  <dcterms:modified xsi:type="dcterms:W3CDTF">2017-08-01T15:19:16Z</dcterms:modified>
</cp:coreProperties>
</file>